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9"/>
  </p:notesMasterIdLst>
  <p:handoutMasterIdLst>
    <p:handoutMasterId r:id="rId50"/>
  </p:handoutMasterIdLst>
  <p:sldIdLst>
    <p:sldId id="499" r:id="rId5"/>
    <p:sldId id="379" r:id="rId6"/>
    <p:sldId id="381" r:id="rId7"/>
    <p:sldId id="382" r:id="rId8"/>
    <p:sldId id="508" r:id="rId9"/>
    <p:sldId id="384" r:id="rId10"/>
    <p:sldId id="385" r:id="rId11"/>
    <p:sldId id="386" r:id="rId12"/>
    <p:sldId id="387" r:id="rId13"/>
    <p:sldId id="471" r:id="rId14"/>
    <p:sldId id="389" r:id="rId15"/>
    <p:sldId id="390" r:id="rId16"/>
    <p:sldId id="392" r:id="rId17"/>
    <p:sldId id="393" r:id="rId18"/>
    <p:sldId id="394" r:id="rId19"/>
    <p:sldId id="480" r:id="rId20"/>
    <p:sldId id="481" r:id="rId21"/>
    <p:sldId id="402" r:id="rId22"/>
    <p:sldId id="410" r:id="rId23"/>
    <p:sldId id="472" r:id="rId24"/>
    <p:sldId id="473" r:id="rId25"/>
    <p:sldId id="474" r:id="rId26"/>
    <p:sldId id="475" r:id="rId27"/>
    <p:sldId id="476" r:id="rId28"/>
    <p:sldId id="477" r:id="rId29"/>
    <p:sldId id="469" r:id="rId30"/>
    <p:sldId id="412" r:id="rId31"/>
    <p:sldId id="413" r:id="rId32"/>
    <p:sldId id="414" r:id="rId33"/>
    <p:sldId id="507" r:id="rId34"/>
    <p:sldId id="417" r:id="rId35"/>
    <p:sldId id="418" r:id="rId36"/>
    <p:sldId id="419" r:id="rId37"/>
    <p:sldId id="420" r:id="rId38"/>
    <p:sldId id="421" r:id="rId39"/>
    <p:sldId id="422" r:id="rId40"/>
    <p:sldId id="423" r:id="rId41"/>
    <p:sldId id="424" r:id="rId42"/>
    <p:sldId id="425" r:id="rId43"/>
    <p:sldId id="426" r:id="rId44"/>
    <p:sldId id="427" r:id="rId45"/>
    <p:sldId id="428" r:id="rId46"/>
    <p:sldId id="429" r:id="rId47"/>
    <p:sldId id="430" r:id="rId48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7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7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7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7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7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7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7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7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4" autoAdjust="0"/>
    <p:restoredTop sz="87211" autoAdjust="0"/>
  </p:normalViewPr>
  <p:slideViewPr>
    <p:cSldViewPr snapToObjects="1">
      <p:cViewPr>
        <p:scale>
          <a:sx n="70" d="100"/>
          <a:sy n="70" d="100"/>
        </p:scale>
        <p:origin x="-136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7D1B86-AF61-469C-85B7-DC992D101D1E}" type="doc">
      <dgm:prSet loTypeId="urn:microsoft.com/office/officeart/2005/8/layout/hProcess4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68AADD9E-60D6-40CC-A935-D65FA580CFED}">
      <dgm:prSet phldrT="[Text]" custT="1"/>
      <dgm:spPr/>
      <dgm:t>
        <a:bodyPr/>
        <a:lstStyle/>
        <a:p>
          <a:r>
            <a:rPr lang="en-GB" sz="13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Attitude</a:t>
          </a:r>
          <a:r>
            <a:rPr lang="en-GB" sz="13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</a:t>
          </a:r>
          <a:r>
            <a:rPr lang="en-GB" sz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- What good leaders are</a:t>
          </a:r>
          <a:endParaRPr lang="en-GB" sz="13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DDCFFCAA-F884-4E57-B4AA-89E2023BC906}" type="parTrans" cxnId="{857B8D6F-FE6B-4CD1-9C20-7B7E85CEC16B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440BDB6E-04E4-42C1-9A43-2BB29F25BCF4}" type="sibTrans" cxnId="{857B8D6F-FE6B-4CD1-9C20-7B7E85CEC16B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BD9669EC-F0F7-4394-8BB3-0D867CC6954A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Self-aware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249A3D0F-EB45-4F7C-8A73-7C2937148294}" type="parTrans" cxnId="{C7D8E9BB-C772-4B49-85B7-6FA09769BAB6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BD295C6E-5DF5-46EE-B0F1-53B52E5A13E1}" type="sibTrans" cxnId="{C7D8E9BB-C772-4B49-85B7-6FA09769BAB6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66CA4BF-FCED-48F4-9552-29376E9152AD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Sensitive to the views of others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0EAA6624-75E0-4AAE-95E4-B14873AD2039}" type="parTrans" cxnId="{01146E48-EF50-4411-B42F-68B014AFE136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7EB5D7EF-9549-4174-89D1-C457AC3C3A19}" type="sibTrans" cxnId="{01146E48-EF50-4411-B42F-68B014AFE136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ADA65A61-E855-4330-8121-464A5939BD4A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Flexible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CCA153AC-9581-450C-AB6F-335C9EAF159E}" type="parTrans" cxnId="{DA8FCA8F-A876-4022-B601-B792E1F0E99E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52F25B8-A28A-43E3-A694-53E598096783}" type="sibTrans" cxnId="{DA8FCA8F-A876-4022-B601-B792E1F0E99E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FD88C91D-764B-404E-A1AB-5727CB78397F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Open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75B48BA3-C7F3-4CE9-B56D-974285B182BC}" type="parTrans" cxnId="{F4698CD6-88CE-4927-836B-FA442761F52A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50E9B441-192D-462D-BD00-A58BD41CBBDF}" type="sibTrans" cxnId="{F4698CD6-88CE-4927-836B-FA442761F52A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734B237F-F886-4256-8A6E-A53A34AEBFF3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Honest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F028D757-0706-487F-8C9D-6EC51E770A6E}" type="parTrans" cxnId="{8DEF9A2C-4412-400A-8541-EE10257E18EC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AA00226C-C0D1-4381-8122-980DA743D77F}" type="sibTrans" cxnId="{8DEF9A2C-4412-400A-8541-EE10257E18EC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B1B766AA-1B35-4709-875A-E550152EC0CC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Discrete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BF210C44-D5B3-4ACB-B185-2C7883B13993}" type="parTrans" cxnId="{B3BDCDAB-7892-4B9D-AAD0-234268319EB8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5CE3CBC4-11CA-4402-B2D4-48A2BD2B4352}" type="sibTrans" cxnId="{B3BDCDAB-7892-4B9D-AAD0-234268319EB8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58130AF0-F63F-4A7E-9048-AB05B2F7FBEF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Visible, outgoing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B065415-B262-4E1A-BD8B-E9C167D4C09D}" type="parTrans" cxnId="{A8224757-C998-4926-BEBC-9F44F4124D85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8E3C3E61-63E2-4D8D-8B6F-E33AC30B959D}" type="sibTrans" cxnId="{A8224757-C998-4926-BEBC-9F44F4124D85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E20192B-82CD-4A98-B7FA-F2BBCF924B93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Willing to be wrong/accept advise/support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F3B2C1C2-A6E4-41DD-AEDC-624EF4CF34A8}" type="parTrans" cxnId="{1ABA5BC2-493C-43A0-B4CF-CABBBF93AA68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8DEFC3BC-FB2D-4B52-B65E-037D93C85813}" type="sibTrans" cxnId="{1ABA5BC2-493C-43A0-B4CF-CABBBF93AA68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1FB2BB9-7B25-44AB-AF24-3D5ABC2D6BF4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Work to maintain academic credibility/respect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D0290288-6ECA-4799-B132-B58133C67725}" type="sibTrans" cxnId="{E402771C-7D25-4109-9914-8C493484633A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5FF667F2-3970-423D-9F38-2BDBD85654AF}" type="parTrans" cxnId="{E402771C-7D25-4109-9914-8C493484633A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D1FF4849-3F0F-4207-9EF3-538F82BF3E0E}">
      <dgm:prSet phldrT="[Text]" custT="1"/>
      <dgm:spPr/>
      <dgm:t>
        <a:bodyPr/>
        <a:lstStyle/>
        <a:p>
          <a:r>
            <a:rPr lang="en-GB" sz="1300" b="1" smtClean="0">
              <a:latin typeface="Verdana" pitchFamily="34" charset="0"/>
              <a:ea typeface="Verdana" pitchFamily="34" charset="0"/>
              <a:cs typeface="Verdana" pitchFamily="34" charset="0"/>
            </a:rPr>
            <a:t>Behaviour</a:t>
          </a:r>
          <a:r>
            <a:rPr lang="en-GB" sz="1300" smtClean="0">
              <a:latin typeface="Verdana" pitchFamily="34" charset="0"/>
              <a:ea typeface="Verdana" pitchFamily="34" charset="0"/>
              <a:cs typeface="Verdana" pitchFamily="34" charset="0"/>
            </a:rPr>
            <a:t> - </a:t>
          </a:r>
          <a:r>
            <a:rPr lang="en-GB" sz="1200" smtClean="0">
              <a:latin typeface="Verdana" pitchFamily="34" charset="0"/>
              <a:ea typeface="Verdana" pitchFamily="34" charset="0"/>
              <a:cs typeface="Verdana" pitchFamily="34" charset="0"/>
            </a:rPr>
            <a:t>What good leaders do</a:t>
          </a:r>
          <a:endParaRPr lang="en-GB" sz="13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56B7C05-4C76-4758-BDC6-2D97843DC3DD}" type="sibTrans" cxnId="{DD66AD48-E368-4A09-AC52-2AE32FC4894B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1E9148CA-D09C-4F9D-A1BD-F0F77A1ACA32}" type="parTrans" cxnId="{DD66AD48-E368-4A09-AC52-2AE32FC4894B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4EB3E73A-9D5C-41E5-A094-30490A7ED9F1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Knowledge of university life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0255F98B-4160-4E91-B4FA-BF248C371CE8}" type="sibTrans" cxnId="{37525347-096D-4BC2-A2BE-0993A859ECE4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834A0A9F-56C0-4333-ADF8-A8AA30C7CC22}" type="parTrans" cxnId="{37525347-096D-4BC2-A2BE-0993A859ECE4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7414BCB-DAA1-48E2-8660-EDAF945E3E4A}">
      <dgm:prSet phldrT="[Text]" custT="1"/>
      <dgm:spPr/>
      <dgm:t>
        <a:bodyPr/>
        <a:lstStyle/>
        <a:p>
          <a:r>
            <a:rPr lang="en-GB" sz="13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Knowledge </a:t>
          </a:r>
          <a:r>
            <a:rPr lang="en-GB" sz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– what good leaders know</a:t>
          </a:r>
          <a:endParaRPr lang="en-GB" sz="13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D229A40-37C5-4141-A943-8619366CFC06}" type="sibTrans" cxnId="{1BC9DDBA-16A3-413C-A2A0-AEE530BFF3AD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0843D0EA-3CB5-4CB1-A20A-5BAB1842D4B6}" type="parTrans" cxnId="{1BC9DDBA-16A3-413C-A2A0-AEE530BFF3AD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006EF890-270F-474F-9350-4584642795E5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Understand how the university system works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4D954DE-7456-4AEF-B9A3-BF52D74F5D3F}" type="parTrans" cxnId="{5FB59852-1DE7-44D2-BDF6-E9AFF261D89D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8B326741-7164-4F62-AFE1-CA1265717E4D}" type="sibTrans" cxnId="{5FB59852-1DE7-44D2-BDF6-E9AFF261D89D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8282CB03-2F21-49F7-B396-A5EA81D1A7D0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Understand academic process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761E68EE-EB1C-4537-B2A7-E52571A54357}" type="parTrans" cxnId="{1F81C8DB-24F1-4C12-8F7B-CAF9D3E39F86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FCF650D-2446-4E1D-A39A-A8F58355A9F6}" type="sibTrans" cxnId="{1F81C8DB-24F1-4C12-8F7B-CAF9D3E39F86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EC107361-D653-41D2-B66A-01FA712FC17A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Act as role models and motivate others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579631A9-24E2-4F05-8691-EE488067933D}" type="parTrans" cxnId="{15054252-1FE1-47CA-9A2B-D192A3C1F578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6F72DDD8-866D-4E65-B09D-455044EE47F1}" type="sibTrans" cxnId="{15054252-1FE1-47CA-9A2B-D192A3C1F578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EF646062-F629-4678-A796-416AE0225DCA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Think broadly/strategically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0F750C3C-26F3-4540-A4BD-7B61E1F3D607}" type="parTrans" cxnId="{E6CE2EB5-7B51-4D94-9A97-1604572E9621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FBE89647-996A-4319-84A1-C6C7CA7D935C}" type="sibTrans" cxnId="{E6CE2EB5-7B51-4D94-9A97-1604572E9621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553F03FE-D275-4870-8A0D-7631990AEFA0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Engage with people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E50D9B7-08D6-4776-A224-1E98A6C68DB8}" type="parTrans" cxnId="{AAA04D3F-48A9-4BD7-AA7E-796CA80347EF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C177B442-340F-400B-85C1-C73790E03DFC}" type="sibTrans" cxnId="{AAA04D3F-48A9-4BD7-AA7E-796CA80347EF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8C917B21-F024-49D4-9EFF-B3E2E398CB38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Listen to others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8EC1B93C-59D6-4BE1-BB52-5AF3C8450F90}" type="parTrans" cxnId="{0E5D8076-639A-4132-BC0D-9B87A0AD407A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726CE309-D814-4787-B26C-A6091230D58B}" type="sibTrans" cxnId="{0E5D8076-639A-4132-BC0D-9B87A0AD407A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623DF67E-5FC8-43A7-A275-0BA0FDF87CA9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Consult with others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CF8CC6D3-407D-4677-9A4B-3AC78BAF7859}" type="parTrans" cxnId="{5D58CD3E-9FA3-4EA6-90B5-01211087A1B0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BE3A8B5-9A5A-4B4C-B667-8CEB48067C1F}" type="sibTrans" cxnId="{5D58CD3E-9FA3-4EA6-90B5-01211087A1B0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431E90CD-C8C6-4973-A234-49FE44191395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Negotiate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66BD5504-D17C-405E-817B-A8F584FFAD07}" type="parTrans" cxnId="{4477604B-713E-4E40-AF4F-32108AB77C96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F5FD5E3-79E2-4BA8-BD7B-8C23E7B03032}" type="sibTrans" cxnId="{4477604B-713E-4E40-AF4F-32108AB77C96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E3508B4F-0C96-4BB0-804F-DFB7CA3F9994}">
      <dgm:prSet phldrT="[Text]" custT="1"/>
      <dgm:spPr/>
      <dgm:t>
        <a:bodyPr/>
        <a:lstStyle/>
        <a:p>
          <a:r>
            <a:rPr lang="en-GB" sz="1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Act as Mentors and build teams</a:t>
          </a:r>
          <a:endParaRPr lang="en-GB" sz="1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C5849157-DF78-4688-8F73-C1431AF259B6}" type="parTrans" cxnId="{6E8F9BC5-94EE-4C8A-9C13-9F49239B7227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16FB5DC-BE75-400C-A30B-7E6859666F94}" type="sibTrans" cxnId="{6E8F9BC5-94EE-4C8A-9C13-9F49239B7227}">
      <dgm:prSet/>
      <dgm:spPr/>
      <dgm:t>
        <a:bodyPr/>
        <a:lstStyle/>
        <a:p>
          <a:endParaRPr lang="en-GB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CA23D72D-BCCB-47CD-A65D-F2018B2E9EB2}" type="pres">
      <dgm:prSet presAssocID="{5F7D1B86-AF61-469C-85B7-DC992D101D1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F9921A3-63F8-48E6-AC70-219FA51D7FD8}" type="pres">
      <dgm:prSet presAssocID="{5F7D1B86-AF61-469C-85B7-DC992D101D1E}" presName="tSp" presStyleCnt="0"/>
      <dgm:spPr/>
      <dgm:t>
        <a:bodyPr/>
        <a:lstStyle/>
        <a:p>
          <a:endParaRPr lang="en-GB"/>
        </a:p>
      </dgm:t>
    </dgm:pt>
    <dgm:pt modelId="{9581C809-423F-4CDE-B36E-60A8A08C6CAB}" type="pres">
      <dgm:prSet presAssocID="{5F7D1B86-AF61-469C-85B7-DC992D101D1E}" presName="bSp" presStyleCnt="0"/>
      <dgm:spPr/>
      <dgm:t>
        <a:bodyPr/>
        <a:lstStyle/>
        <a:p>
          <a:endParaRPr lang="en-GB"/>
        </a:p>
      </dgm:t>
    </dgm:pt>
    <dgm:pt modelId="{04B279EC-7B63-4028-B9CF-4DC139131262}" type="pres">
      <dgm:prSet presAssocID="{5F7D1B86-AF61-469C-85B7-DC992D101D1E}" presName="process" presStyleCnt="0"/>
      <dgm:spPr/>
      <dgm:t>
        <a:bodyPr/>
        <a:lstStyle/>
        <a:p>
          <a:endParaRPr lang="en-GB"/>
        </a:p>
      </dgm:t>
    </dgm:pt>
    <dgm:pt modelId="{8FE693C0-056C-4EE1-B24B-7F3776660271}" type="pres">
      <dgm:prSet presAssocID="{68AADD9E-60D6-40CC-A935-D65FA580CFED}" presName="composite1" presStyleCnt="0"/>
      <dgm:spPr/>
      <dgm:t>
        <a:bodyPr/>
        <a:lstStyle/>
        <a:p>
          <a:endParaRPr lang="en-GB"/>
        </a:p>
      </dgm:t>
    </dgm:pt>
    <dgm:pt modelId="{E7C42206-0303-4DB7-B47B-5360F95EDEE9}" type="pres">
      <dgm:prSet presAssocID="{68AADD9E-60D6-40CC-A935-D65FA580CFED}" presName="dummyNode1" presStyleLbl="node1" presStyleIdx="0" presStyleCnt="3"/>
      <dgm:spPr/>
      <dgm:t>
        <a:bodyPr/>
        <a:lstStyle/>
        <a:p>
          <a:endParaRPr lang="en-GB"/>
        </a:p>
      </dgm:t>
    </dgm:pt>
    <dgm:pt modelId="{6D32481E-0FFE-42ED-B363-689D7341BBEF}" type="pres">
      <dgm:prSet presAssocID="{68AADD9E-60D6-40CC-A935-D65FA580CFED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1047426-61B6-40A6-B882-A09A782C8E24}" type="pres">
      <dgm:prSet presAssocID="{68AADD9E-60D6-40CC-A935-D65FA580CFED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0A0C72-7996-4BAB-ADFA-222B4FF7E956}" type="pres">
      <dgm:prSet presAssocID="{68AADD9E-60D6-40CC-A935-D65FA580CFED}" presName="parentNode1" presStyleLbl="node1" presStyleIdx="0" presStyleCnt="3" custLinFactNeighborY="2910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E405A0-1313-4CF4-B6E2-4AFF4B33F5D9}" type="pres">
      <dgm:prSet presAssocID="{68AADD9E-60D6-40CC-A935-D65FA580CFED}" presName="connSite1" presStyleCnt="0"/>
      <dgm:spPr/>
      <dgm:t>
        <a:bodyPr/>
        <a:lstStyle/>
        <a:p>
          <a:endParaRPr lang="en-GB"/>
        </a:p>
      </dgm:t>
    </dgm:pt>
    <dgm:pt modelId="{81110FE3-F12F-4A3C-83BB-E5B4A97B3571}" type="pres">
      <dgm:prSet presAssocID="{440BDB6E-04E4-42C1-9A43-2BB29F25BCF4}" presName="Name9" presStyleLbl="sibTrans2D1" presStyleIdx="0" presStyleCnt="2"/>
      <dgm:spPr/>
      <dgm:t>
        <a:bodyPr/>
        <a:lstStyle/>
        <a:p>
          <a:endParaRPr lang="en-GB"/>
        </a:p>
      </dgm:t>
    </dgm:pt>
    <dgm:pt modelId="{75A8FA9C-DFED-470C-8C31-5A749F6DDA86}" type="pres">
      <dgm:prSet presAssocID="{97414BCB-DAA1-48E2-8660-EDAF945E3E4A}" presName="composite2" presStyleCnt="0"/>
      <dgm:spPr/>
      <dgm:t>
        <a:bodyPr/>
        <a:lstStyle/>
        <a:p>
          <a:endParaRPr lang="en-GB"/>
        </a:p>
      </dgm:t>
    </dgm:pt>
    <dgm:pt modelId="{FAF20E2F-4E25-433E-B4C3-F763E57A9C8E}" type="pres">
      <dgm:prSet presAssocID="{97414BCB-DAA1-48E2-8660-EDAF945E3E4A}" presName="dummyNode2" presStyleLbl="node1" presStyleIdx="0" presStyleCnt="3"/>
      <dgm:spPr/>
      <dgm:t>
        <a:bodyPr/>
        <a:lstStyle/>
        <a:p>
          <a:endParaRPr lang="en-GB"/>
        </a:p>
      </dgm:t>
    </dgm:pt>
    <dgm:pt modelId="{F92D794B-AF61-40FA-9DCF-29C42BCB159A}" type="pres">
      <dgm:prSet presAssocID="{97414BCB-DAA1-48E2-8660-EDAF945E3E4A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839E2E-C573-4ABC-8CB3-A0E908287BB0}" type="pres">
      <dgm:prSet presAssocID="{97414BCB-DAA1-48E2-8660-EDAF945E3E4A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A3AF43-18EE-4FD9-8DB5-3B6817CD1082}" type="pres">
      <dgm:prSet presAssocID="{97414BCB-DAA1-48E2-8660-EDAF945E3E4A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CE200B-4231-4D55-BF5D-5CFACD5C86D3}" type="pres">
      <dgm:prSet presAssocID="{97414BCB-DAA1-48E2-8660-EDAF945E3E4A}" presName="connSite2" presStyleCnt="0"/>
      <dgm:spPr/>
      <dgm:t>
        <a:bodyPr/>
        <a:lstStyle/>
        <a:p>
          <a:endParaRPr lang="en-GB"/>
        </a:p>
      </dgm:t>
    </dgm:pt>
    <dgm:pt modelId="{10BE9E65-3E87-49CF-BE34-958C1221FC94}" type="pres">
      <dgm:prSet presAssocID="{3D229A40-37C5-4141-A943-8619366CFC06}" presName="Name18" presStyleLbl="sibTrans2D1" presStyleIdx="1" presStyleCnt="2"/>
      <dgm:spPr/>
      <dgm:t>
        <a:bodyPr/>
        <a:lstStyle/>
        <a:p>
          <a:endParaRPr lang="en-GB"/>
        </a:p>
      </dgm:t>
    </dgm:pt>
    <dgm:pt modelId="{6747F0E9-F9A9-411E-B383-A2081F57A0CA}" type="pres">
      <dgm:prSet presAssocID="{D1FF4849-3F0F-4207-9EF3-538F82BF3E0E}" presName="composite1" presStyleCnt="0"/>
      <dgm:spPr/>
      <dgm:t>
        <a:bodyPr/>
        <a:lstStyle/>
        <a:p>
          <a:endParaRPr lang="en-GB"/>
        </a:p>
      </dgm:t>
    </dgm:pt>
    <dgm:pt modelId="{9B1BB7EE-DE31-4384-BF12-7B3D77A9479D}" type="pres">
      <dgm:prSet presAssocID="{D1FF4849-3F0F-4207-9EF3-538F82BF3E0E}" presName="dummyNode1" presStyleLbl="node1" presStyleIdx="1" presStyleCnt="3"/>
      <dgm:spPr/>
      <dgm:t>
        <a:bodyPr/>
        <a:lstStyle/>
        <a:p>
          <a:endParaRPr lang="en-GB"/>
        </a:p>
      </dgm:t>
    </dgm:pt>
    <dgm:pt modelId="{A9140E1D-B47F-4BB1-B537-843C1E63D122}" type="pres">
      <dgm:prSet presAssocID="{D1FF4849-3F0F-4207-9EF3-538F82BF3E0E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8731C7-2BF7-4037-90E7-7A5A86F7434D}" type="pres">
      <dgm:prSet presAssocID="{D1FF4849-3F0F-4207-9EF3-538F82BF3E0E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DA0890E-A952-47BE-AB6F-C33FB82D6603}" type="pres">
      <dgm:prSet presAssocID="{D1FF4849-3F0F-4207-9EF3-538F82BF3E0E}" presName="parentNode1" presStyleLbl="node1" presStyleIdx="2" presStyleCnt="3" custLinFactNeighborX="-33970" custLinFactNeighborY="3744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B79EBF-E753-4D5F-8EAE-1C8219C46A3E}" type="pres">
      <dgm:prSet presAssocID="{D1FF4849-3F0F-4207-9EF3-538F82BF3E0E}" presName="connSite1" presStyleCnt="0"/>
      <dgm:spPr/>
      <dgm:t>
        <a:bodyPr/>
        <a:lstStyle/>
        <a:p>
          <a:endParaRPr lang="en-GB"/>
        </a:p>
      </dgm:t>
    </dgm:pt>
  </dgm:ptLst>
  <dgm:cxnLst>
    <dgm:cxn modelId="{C6C865F2-FDFE-4542-A191-3CD93914A03E}" type="presOf" srcId="{B1B766AA-1B35-4709-875A-E550152EC0CC}" destId="{B1047426-61B6-40A6-B882-A09A782C8E24}" srcOrd="1" destOrd="4" presId="urn:microsoft.com/office/officeart/2005/8/layout/hProcess4"/>
    <dgm:cxn modelId="{BABC1201-F18B-4BCB-B459-755AFB6062D1}" type="presOf" srcId="{BD9669EC-F0F7-4394-8BB3-0D867CC6954A}" destId="{B1047426-61B6-40A6-B882-A09A782C8E24}" srcOrd="1" destOrd="0" presId="urn:microsoft.com/office/officeart/2005/8/layout/hProcess4"/>
    <dgm:cxn modelId="{1ABA5BC2-493C-43A0-B4CF-CABBBF93AA68}" srcId="{68AADD9E-60D6-40CC-A935-D65FA580CFED}" destId="{9E20192B-82CD-4A98-B7FA-F2BBCF924B93}" srcOrd="6" destOrd="0" parTransId="{F3B2C1C2-A6E4-41DD-AEDC-624EF4CF34A8}" sibTransId="{8DEFC3BC-FB2D-4B52-B65E-037D93C85813}"/>
    <dgm:cxn modelId="{A8224757-C998-4926-BEBC-9F44F4124D85}" srcId="{68AADD9E-60D6-40CC-A935-D65FA580CFED}" destId="{58130AF0-F63F-4A7E-9048-AB05B2F7FBEF}" srcOrd="5" destOrd="0" parTransId="{3B065415-B262-4E1A-BD8B-E9C167D4C09D}" sibTransId="{8E3C3E61-63E2-4D8D-8B6F-E33AC30B959D}"/>
    <dgm:cxn modelId="{5FB59852-1DE7-44D2-BDF6-E9AFF261D89D}" srcId="{97414BCB-DAA1-48E2-8660-EDAF945E3E4A}" destId="{006EF890-270F-474F-9350-4584642795E5}" srcOrd="1" destOrd="0" parTransId="{34D954DE-7456-4AEF-B9A3-BF52D74F5D3F}" sibTransId="{8B326741-7164-4F62-AFE1-CA1265717E4D}"/>
    <dgm:cxn modelId="{F4698CD6-88CE-4927-836B-FA442761F52A}" srcId="{68AADD9E-60D6-40CC-A935-D65FA580CFED}" destId="{FD88C91D-764B-404E-A1AB-5727CB78397F}" srcOrd="2" destOrd="0" parTransId="{75B48BA3-C7F3-4CE9-B56D-974285B182BC}" sibTransId="{50E9B441-192D-462D-BD00-A58BD41CBBDF}"/>
    <dgm:cxn modelId="{5D58CD3E-9FA3-4EA6-90B5-01211087A1B0}" srcId="{D1FF4849-3F0F-4207-9EF3-538F82BF3E0E}" destId="{623DF67E-5FC8-43A7-A275-0BA0FDF87CA9}" srcOrd="5" destOrd="0" parTransId="{CF8CC6D3-407D-4677-9A4B-3AC78BAF7859}" sibTransId="{9BE3A8B5-9A5A-4B4C-B667-8CEB48067C1F}"/>
    <dgm:cxn modelId="{01146E48-EF50-4411-B42F-68B014AFE136}" srcId="{68AADD9E-60D6-40CC-A935-D65FA580CFED}" destId="{966CA4BF-FCED-48F4-9552-29376E9152AD}" srcOrd="7" destOrd="0" parTransId="{0EAA6624-75E0-4AAE-95E4-B14873AD2039}" sibTransId="{7EB5D7EF-9549-4174-89D1-C457AC3C3A19}"/>
    <dgm:cxn modelId="{40B80552-A55C-41C1-A5B7-E9410587A893}" type="presOf" srcId="{97414BCB-DAA1-48E2-8660-EDAF945E3E4A}" destId="{5BA3AF43-18EE-4FD9-8DB5-3B6817CD1082}" srcOrd="0" destOrd="0" presId="urn:microsoft.com/office/officeart/2005/8/layout/hProcess4"/>
    <dgm:cxn modelId="{EB584A74-D94A-47C0-93B9-D713AE70807D}" type="presOf" srcId="{58130AF0-F63F-4A7E-9048-AB05B2F7FBEF}" destId="{B1047426-61B6-40A6-B882-A09A782C8E24}" srcOrd="1" destOrd="5" presId="urn:microsoft.com/office/officeart/2005/8/layout/hProcess4"/>
    <dgm:cxn modelId="{AAA04D3F-48A9-4BD7-AA7E-796CA80347EF}" srcId="{D1FF4849-3F0F-4207-9EF3-538F82BF3E0E}" destId="{553F03FE-D275-4870-8A0D-7631990AEFA0}" srcOrd="3" destOrd="0" parTransId="{3E50D9B7-08D6-4776-A224-1E98A6C68DB8}" sibTransId="{C177B442-340F-400B-85C1-C73790E03DFC}"/>
    <dgm:cxn modelId="{7B4F113E-74B1-4B1B-A282-46A552357612}" type="presOf" srcId="{58130AF0-F63F-4A7E-9048-AB05B2F7FBEF}" destId="{6D32481E-0FFE-42ED-B363-689D7341BBEF}" srcOrd="0" destOrd="5" presId="urn:microsoft.com/office/officeart/2005/8/layout/hProcess4"/>
    <dgm:cxn modelId="{6E8F9BC5-94EE-4C8A-9C13-9F49239B7227}" srcId="{D1FF4849-3F0F-4207-9EF3-538F82BF3E0E}" destId="{E3508B4F-0C96-4BB0-804F-DFB7CA3F9994}" srcOrd="7" destOrd="0" parTransId="{C5849157-DF78-4688-8F73-C1431AF259B6}" sibTransId="{316FB5DC-BE75-400C-A30B-7E6859666F94}"/>
    <dgm:cxn modelId="{1162347F-905F-435B-8E8E-F432E4B45E5B}" type="presOf" srcId="{966CA4BF-FCED-48F4-9552-29376E9152AD}" destId="{B1047426-61B6-40A6-B882-A09A782C8E24}" srcOrd="1" destOrd="7" presId="urn:microsoft.com/office/officeart/2005/8/layout/hProcess4"/>
    <dgm:cxn modelId="{4381083A-04D2-4A93-9348-8E847555090D}" type="presOf" srcId="{440BDB6E-04E4-42C1-9A43-2BB29F25BCF4}" destId="{81110FE3-F12F-4A3C-83BB-E5B4A97B3571}" srcOrd="0" destOrd="0" presId="urn:microsoft.com/office/officeart/2005/8/layout/hProcess4"/>
    <dgm:cxn modelId="{5D1DD355-E815-4116-8D6D-5C457BCBDEF4}" type="presOf" srcId="{3D229A40-37C5-4141-A943-8619366CFC06}" destId="{10BE9E65-3E87-49CF-BE34-958C1221FC94}" srcOrd="0" destOrd="0" presId="urn:microsoft.com/office/officeart/2005/8/layout/hProcess4"/>
    <dgm:cxn modelId="{B5EFBB1E-7C50-4141-9CF4-98A663D00FD3}" type="presOf" srcId="{EF646062-F629-4678-A796-416AE0225DCA}" destId="{A9140E1D-B47F-4BB1-B537-843C1E63D122}" srcOrd="0" destOrd="2" presId="urn:microsoft.com/office/officeart/2005/8/layout/hProcess4"/>
    <dgm:cxn modelId="{7A26FD59-5CF6-486E-B1FB-5B073F100723}" type="presOf" srcId="{EF646062-F629-4678-A796-416AE0225DCA}" destId="{F38731C7-2BF7-4037-90E7-7A5A86F7434D}" srcOrd="1" destOrd="2" presId="urn:microsoft.com/office/officeart/2005/8/layout/hProcess4"/>
    <dgm:cxn modelId="{D95A36D5-37A7-44A0-9155-45B10F1416E2}" type="presOf" srcId="{734B237F-F886-4256-8A6E-A53A34AEBFF3}" destId="{B1047426-61B6-40A6-B882-A09A782C8E24}" srcOrd="1" destOrd="3" presId="urn:microsoft.com/office/officeart/2005/8/layout/hProcess4"/>
    <dgm:cxn modelId="{DD66AD48-E368-4A09-AC52-2AE32FC4894B}" srcId="{5F7D1B86-AF61-469C-85B7-DC992D101D1E}" destId="{D1FF4849-3F0F-4207-9EF3-538F82BF3E0E}" srcOrd="2" destOrd="0" parTransId="{1E9148CA-D09C-4F9D-A1BD-F0F77A1ACA32}" sibTransId="{956B7C05-4C76-4758-BDC6-2D97843DC3DD}"/>
    <dgm:cxn modelId="{E6CE2EB5-7B51-4D94-9A97-1604572E9621}" srcId="{D1FF4849-3F0F-4207-9EF3-538F82BF3E0E}" destId="{EF646062-F629-4678-A796-416AE0225DCA}" srcOrd="2" destOrd="0" parTransId="{0F750C3C-26F3-4540-A4BD-7B61E1F3D607}" sibTransId="{FBE89647-996A-4319-84A1-C6C7CA7D935C}"/>
    <dgm:cxn modelId="{A5BDDE94-0E49-46AF-9936-F1ED41098CE5}" type="presOf" srcId="{E3508B4F-0C96-4BB0-804F-DFB7CA3F9994}" destId="{A9140E1D-B47F-4BB1-B537-843C1E63D122}" srcOrd="0" destOrd="7" presId="urn:microsoft.com/office/officeart/2005/8/layout/hProcess4"/>
    <dgm:cxn modelId="{B5C01A87-310E-478F-B5AC-190A14DB757E}" type="presOf" srcId="{5F7D1B86-AF61-469C-85B7-DC992D101D1E}" destId="{CA23D72D-BCCB-47CD-A65D-F2018B2E9EB2}" srcOrd="0" destOrd="0" presId="urn:microsoft.com/office/officeart/2005/8/layout/hProcess4"/>
    <dgm:cxn modelId="{6BAEEDAA-43E7-45A3-959D-4E049E37318E}" type="presOf" srcId="{4EB3E73A-9D5C-41E5-A094-30490A7ED9F1}" destId="{F92D794B-AF61-40FA-9DCF-29C42BCB159A}" srcOrd="0" destOrd="0" presId="urn:microsoft.com/office/officeart/2005/8/layout/hProcess4"/>
    <dgm:cxn modelId="{924A593C-91D6-43B4-8FCB-52A03F58FC65}" type="presOf" srcId="{D1FF4849-3F0F-4207-9EF3-538F82BF3E0E}" destId="{FDA0890E-A952-47BE-AB6F-C33FB82D6603}" srcOrd="0" destOrd="0" presId="urn:microsoft.com/office/officeart/2005/8/layout/hProcess4"/>
    <dgm:cxn modelId="{87A7899E-2BF2-4CD3-9E6A-D5A2951CCD4F}" type="presOf" srcId="{431E90CD-C8C6-4973-A234-49FE44191395}" destId="{A9140E1D-B47F-4BB1-B537-843C1E63D122}" srcOrd="0" destOrd="6" presId="urn:microsoft.com/office/officeart/2005/8/layout/hProcess4"/>
    <dgm:cxn modelId="{3ECC60A6-BB77-47BE-9DE1-28896C94991C}" type="presOf" srcId="{BD9669EC-F0F7-4394-8BB3-0D867CC6954A}" destId="{6D32481E-0FFE-42ED-B363-689D7341BBEF}" srcOrd="0" destOrd="0" presId="urn:microsoft.com/office/officeart/2005/8/layout/hProcess4"/>
    <dgm:cxn modelId="{9F0BA171-E9B4-4FE3-88B3-1124B0D401D7}" type="presOf" srcId="{FD88C91D-764B-404E-A1AB-5727CB78397F}" destId="{6D32481E-0FFE-42ED-B363-689D7341BBEF}" srcOrd="0" destOrd="2" presId="urn:microsoft.com/office/officeart/2005/8/layout/hProcess4"/>
    <dgm:cxn modelId="{D02A2286-874A-460F-BAC8-32992998C2C9}" type="presOf" srcId="{553F03FE-D275-4870-8A0D-7631990AEFA0}" destId="{F38731C7-2BF7-4037-90E7-7A5A86F7434D}" srcOrd="1" destOrd="3" presId="urn:microsoft.com/office/officeart/2005/8/layout/hProcess4"/>
    <dgm:cxn modelId="{D438287D-AD6F-496C-A764-B52D0C58A853}" type="presOf" srcId="{ADA65A61-E855-4330-8121-464A5939BD4A}" destId="{B1047426-61B6-40A6-B882-A09A782C8E24}" srcOrd="1" destOrd="1" presId="urn:microsoft.com/office/officeart/2005/8/layout/hProcess4"/>
    <dgm:cxn modelId="{DA8FCA8F-A876-4022-B601-B792E1F0E99E}" srcId="{68AADD9E-60D6-40CC-A935-D65FA580CFED}" destId="{ADA65A61-E855-4330-8121-464A5939BD4A}" srcOrd="1" destOrd="0" parTransId="{CCA153AC-9581-450C-AB6F-335C9EAF159E}" sibTransId="{352F25B8-A28A-43E3-A694-53E598096783}"/>
    <dgm:cxn modelId="{D319F7B7-FC8A-4AB1-992A-8254CAADE800}" type="presOf" srcId="{966CA4BF-FCED-48F4-9552-29376E9152AD}" destId="{6D32481E-0FFE-42ED-B363-689D7341BBEF}" srcOrd="0" destOrd="7" presId="urn:microsoft.com/office/officeart/2005/8/layout/hProcess4"/>
    <dgm:cxn modelId="{57C58825-B161-429C-B490-4AD697BD04EF}" type="presOf" srcId="{91FB2BB9-7B25-44AB-AF24-3D5ABC2D6BF4}" destId="{F38731C7-2BF7-4037-90E7-7A5A86F7434D}" srcOrd="1" destOrd="0" presId="urn:microsoft.com/office/officeart/2005/8/layout/hProcess4"/>
    <dgm:cxn modelId="{59D15B51-DC83-44B2-8A7D-C298A508402E}" type="presOf" srcId="{623DF67E-5FC8-43A7-A275-0BA0FDF87CA9}" destId="{F38731C7-2BF7-4037-90E7-7A5A86F7434D}" srcOrd="1" destOrd="5" presId="urn:microsoft.com/office/officeart/2005/8/layout/hProcess4"/>
    <dgm:cxn modelId="{C7D8E9BB-C772-4B49-85B7-6FA09769BAB6}" srcId="{68AADD9E-60D6-40CC-A935-D65FA580CFED}" destId="{BD9669EC-F0F7-4394-8BB3-0D867CC6954A}" srcOrd="0" destOrd="0" parTransId="{249A3D0F-EB45-4F7C-8A73-7C2937148294}" sibTransId="{BD295C6E-5DF5-46EE-B0F1-53B52E5A13E1}"/>
    <dgm:cxn modelId="{32AFA449-5A80-4BD9-844C-8D45A3FDEAA1}" type="presOf" srcId="{9E20192B-82CD-4A98-B7FA-F2BBCF924B93}" destId="{6D32481E-0FFE-42ED-B363-689D7341BBEF}" srcOrd="0" destOrd="6" presId="urn:microsoft.com/office/officeart/2005/8/layout/hProcess4"/>
    <dgm:cxn modelId="{DDCD34AC-B448-45E6-9DB0-10BE415C91FC}" type="presOf" srcId="{734B237F-F886-4256-8A6E-A53A34AEBFF3}" destId="{6D32481E-0FFE-42ED-B363-689D7341BBEF}" srcOrd="0" destOrd="3" presId="urn:microsoft.com/office/officeart/2005/8/layout/hProcess4"/>
    <dgm:cxn modelId="{3632A2EE-B8C2-45EB-B209-2A669191E00B}" type="presOf" srcId="{623DF67E-5FC8-43A7-A275-0BA0FDF87CA9}" destId="{A9140E1D-B47F-4BB1-B537-843C1E63D122}" srcOrd="0" destOrd="5" presId="urn:microsoft.com/office/officeart/2005/8/layout/hProcess4"/>
    <dgm:cxn modelId="{7CA8B19D-80C0-4D39-965D-15B7E13552CC}" type="presOf" srcId="{006EF890-270F-474F-9350-4584642795E5}" destId="{F92D794B-AF61-40FA-9DCF-29C42BCB159A}" srcOrd="0" destOrd="1" presId="urn:microsoft.com/office/officeart/2005/8/layout/hProcess4"/>
    <dgm:cxn modelId="{2D8FCD35-695B-42AE-B6DE-5C9AF4D4AFC5}" type="presOf" srcId="{EC107361-D653-41D2-B66A-01FA712FC17A}" destId="{F38731C7-2BF7-4037-90E7-7A5A86F7434D}" srcOrd="1" destOrd="1" presId="urn:microsoft.com/office/officeart/2005/8/layout/hProcess4"/>
    <dgm:cxn modelId="{B3BDCDAB-7892-4B9D-AAD0-234268319EB8}" srcId="{68AADD9E-60D6-40CC-A935-D65FA580CFED}" destId="{B1B766AA-1B35-4709-875A-E550152EC0CC}" srcOrd="4" destOrd="0" parTransId="{BF210C44-D5B3-4ACB-B185-2C7883B13993}" sibTransId="{5CE3CBC4-11CA-4402-B2D4-48A2BD2B4352}"/>
    <dgm:cxn modelId="{263C4EC3-8FA3-4A79-8C15-2FCA82F48492}" type="presOf" srcId="{431E90CD-C8C6-4973-A234-49FE44191395}" destId="{F38731C7-2BF7-4037-90E7-7A5A86F7434D}" srcOrd="1" destOrd="6" presId="urn:microsoft.com/office/officeart/2005/8/layout/hProcess4"/>
    <dgm:cxn modelId="{E402771C-7D25-4109-9914-8C493484633A}" srcId="{D1FF4849-3F0F-4207-9EF3-538F82BF3E0E}" destId="{91FB2BB9-7B25-44AB-AF24-3D5ABC2D6BF4}" srcOrd="0" destOrd="0" parTransId="{5FF667F2-3970-423D-9F38-2BDBD85654AF}" sibTransId="{D0290288-6ECA-4799-B132-B58133C67725}"/>
    <dgm:cxn modelId="{D5C2CD17-FD1C-46F1-8E0C-5F2395497E59}" type="presOf" srcId="{B1B766AA-1B35-4709-875A-E550152EC0CC}" destId="{6D32481E-0FFE-42ED-B363-689D7341BBEF}" srcOrd="0" destOrd="4" presId="urn:microsoft.com/office/officeart/2005/8/layout/hProcess4"/>
    <dgm:cxn modelId="{15054252-1FE1-47CA-9A2B-D192A3C1F578}" srcId="{D1FF4849-3F0F-4207-9EF3-538F82BF3E0E}" destId="{EC107361-D653-41D2-B66A-01FA712FC17A}" srcOrd="1" destOrd="0" parTransId="{579631A9-24E2-4F05-8691-EE488067933D}" sibTransId="{6F72DDD8-866D-4E65-B09D-455044EE47F1}"/>
    <dgm:cxn modelId="{A831C980-9F57-480C-AB6C-029C4CF07910}" type="presOf" srcId="{68AADD9E-60D6-40CC-A935-D65FA580CFED}" destId="{330A0C72-7996-4BAB-ADFA-222B4FF7E956}" srcOrd="0" destOrd="0" presId="urn:microsoft.com/office/officeart/2005/8/layout/hProcess4"/>
    <dgm:cxn modelId="{1F81C8DB-24F1-4C12-8F7B-CAF9D3E39F86}" srcId="{97414BCB-DAA1-48E2-8660-EDAF945E3E4A}" destId="{8282CB03-2F21-49F7-B396-A5EA81D1A7D0}" srcOrd="2" destOrd="0" parTransId="{761E68EE-EB1C-4537-B2A7-E52571A54357}" sibTransId="{9FCF650D-2446-4E1D-A39A-A8F58355A9F6}"/>
    <dgm:cxn modelId="{AE75BE3B-35F8-457B-9D65-4B910BE63F8B}" type="presOf" srcId="{4EB3E73A-9D5C-41E5-A094-30490A7ED9F1}" destId="{8B839E2E-C573-4ABC-8CB3-A0E908287BB0}" srcOrd="1" destOrd="0" presId="urn:microsoft.com/office/officeart/2005/8/layout/hProcess4"/>
    <dgm:cxn modelId="{8DEF9A2C-4412-400A-8541-EE10257E18EC}" srcId="{68AADD9E-60D6-40CC-A935-D65FA580CFED}" destId="{734B237F-F886-4256-8A6E-A53A34AEBFF3}" srcOrd="3" destOrd="0" parTransId="{F028D757-0706-487F-8C9D-6EC51E770A6E}" sibTransId="{AA00226C-C0D1-4381-8122-980DA743D77F}"/>
    <dgm:cxn modelId="{691253EC-2921-4F2E-8C8B-7490F12EFAD2}" type="presOf" srcId="{ADA65A61-E855-4330-8121-464A5939BD4A}" destId="{6D32481E-0FFE-42ED-B363-689D7341BBEF}" srcOrd="0" destOrd="1" presId="urn:microsoft.com/office/officeart/2005/8/layout/hProcess4"/>
    <dgm:cxn modelId="{5A292BF2-C2F6-4C51-8F24-7DFAC1D3475C}" type="presOf" srcId="{9E20192B-82CD-4A98-B7FA-F2BBCF924B93}" destId="{B1047426-61B6-40A6-B882-A09A782C8E24}" srcOrd="1" destOrd="6" presId="urn:microsoft.com/office/officeart/2005/8/layout/hProcess4"/>
    <dgm:cxn modelId="{1B5183D6-7617-42D0-B131-066AB421EBBA}" type="presOf" srcId="{E3508B4F-0C96-4BB0-804F-DFB7CA3F9994}" destId="{F38731C7-2BF7-4037-90E7-7A5A86F7434D}" srcOrd="1" destOrd="7" presId="urn:microsoft.com/office/officeart/2005/8/layout/hProcess4"/>
    <dgm:cxn modelId="{3C898D30-898C-4AB7-A6E2-9ACFB7D7F284}" type="presOf" srcId="{8282CB03-2F21-49F7-B396-A5EA81D1A7D0}" destId="{F92D794B-AF61-40FA-9DCF-29C42BCB159A}" srcOrd="0" destOrd="2" presId="urn:microsoft.com/office/officeart/2005/8/layout/hProcess4"/>
    <dgm:cxn modelId="{1BC9DDBA-16A3-413C-A2A0-AEE530BFF3AD}" srcId="{5F7D1B86-AF61-469C-85B7-DC992D101D1E}" destId="{97414BCB-DAA1-48E2-8660-EDAF945E3E4A}" srcOrd="1" destOrd="0" parTransId="{0843D0EA-3CB5-4CB1-A20A-5BAB1842D4B6}" sibTransId="{3D229A40-37C5-4141-A943-8619366CFC06}"/>
    <dgm:cxn modelId="{857B8D6F-FE6B-4CD1-9C20-7B7E85CEC16B}" srcId="{5F7D1B86-AF61-469C-85B7-DC992D101D1E}" destId="{68AADD9E-60D6-40CC-A935-D65FA580CFED}" srcOrd="0" destOrd="0" parTransId="{DDCFFCAA-F884-4E57-B4AA-89E2023BC906}" sibTransId="{440BDB6E-04E4-42C1-9A43-2BB29F25BCF4}"/>
    <dgm:cxn modelId="{1A7BD1FB-1EC7-4D02-9F72-BA16FF1F467F}" type="presOf" srcId="{8C917B21-F024-49D4-9EFF-B3E2E398CB38}" destId="{A9140E1D-B47F-4BB1-B537-843C1E63D122}" srcOrd="0" destOrd="4" presId="urn:microsoft.com/office/officeart/2005/8/layout/hProcess4"/>
    <dgm:cxn modelId="{A9C6DCD6-BBF0-4D71-81B9-37D4D7F5F84A}" type="presOf" srcId="{FD88C91D-764B-404E-A1AB-5727CB78397F}" destId="{B1047426-61B6-40A6-B882-A09A782C8E24}" srcOrd="1" destOrd="2" presId="urn:microsoft.com/office/officeart/2005/8/layout/hProcess4"/>
    <dgm:cxn modelId="{A7CE939D-0FF9-40CD-83F7-D5FC3D0B2885}" type="presOf" srcId="{91FB2BB9-7B25-44AB-AF24-3D5ABC2D6BF4}" destId="{A9140E1D-B47F-4BB1-B537-843C1E63D122}" srcOrd="0" destOrd="0" presId="urn:microsoft.com/office/officeart/2005/8/layout/hProcess4"/>
    <dgm:cxn modelId="{37525347-096D-4BC2-A2BE-0993A859ECE4}" srcId="{97414BCB-DAA1-48E2-8660-EDAF945E3E4A}" destId="{4EB3E73A-9D5C-41E5-A094-30490A7ED9F1}" srcOrd="0" destOrd="0" parTransId="{834A0A9F-56C0-4333-ADF8-A8AA30C7CC22}" sibTransId="{0255F98B-4160-4E91-B4FA-BF248C371CE8}"/>
    <dgm:cxn modelId="{0E5D8076-639A-4132-BC0D-9B87A0AD407A}" srcId="{D1FF4849-3F0F-4207-9EF3-538F82BF3E0E}" destId="{8C917B21-F024-49D4-9EFF-B3E2E398CB38}" srcOrd="4" destOrd="0" parTransId="{8EC1B93C-59D6-4BE1-BB52-5AF3C8450F90}" sibTransId="{726CE309-D814-4787-B26C-A6091230D58B}"/>
    <dgm:cxn modelId="{EC4F4B7D-0577-4454-8E5F-8FDF6AB9B929}" type="presOf" srcId="{8C917B21-F024-49D4-9EFF-B3E2E398CB38}" destId="{F38731C7-2BF7-4037-90E7-7A5A86F7434D}" srcOrd="1" destOrd="4" presId="urn:microsoft.com/office/officeart/2005/8/layout/hProcess4"/>
    <dgm:cxn modelId="{CC1A86CB-F023-48B2-AEF6-CA6568B66386}" type="presOf" srcId="{EC107361-D653-41D2-B66A-01FA712FC17A}" destId="{A9140E1D-B47F-4BB1-B537-843C1E63D122}" srcOrd="0" destOrd="1" presId="urn:microsoft.com/office/officeart/2005/8/layout/hProcess4"/>
    <dgm:cxn modelId="{FBE31E67-6CFF-4303-9471-F318559B4B76}" type="presOf" srcId="{8282CB03-2F21-49F7-B396-A5EA81D1A7D0}" destId="{8B839E2E-C573-4ABC-8CB3-A0E908287BB0}" srcOrd="1" destOrd="2" presId="urn:microsoft.com/office/officeart/2005/8/layout/hProcess4"/>
    <dgm:cxn modelId="{1D933A42-5F9B-4A88-8630-A5371FC2A560}" type="presOf" srcId="{553F03FE-D275-4870-8A0D-7631990AEFA0}" destId="{A9140E1D-B47F-4BB1-B537-843C1E63D122}" srcOrd="0" destOrd="3" presId="urn:microsoft.com/office/officeart/2005/8/layout/hProcess4"/>
    <dgm:cxn modelId="{4477604B-713E-4E40-AF4F-32108AB77C96}" srcId="{D1FF4849-3F0F-4207-9EF3-538F82BF3E0E}" destId="{431E90CD-C8C6-4973-A234-49FE44191395}" srcOrd="6" destOrd="0" parTransId="{66BD5504-D17C-405E-817B-A8F584FFAD07}" sibTransId="{9F5FD5E3-79E2-4BA8-BD7B-8C23E7B03032}"/>
    <dgm:cxn modelId="{882E5546-D09A-4F25-BF4B-AAD280464D96}" type="presOf" srcId="{006EF890-270F-474F-9350-4584642795E5}" destId="{8B839E2E-C573-4ABC-8CB3-A0E908287BB0}" srcOrd="1" destOrd="1" presId="urn:microsoft.com/office/officeart/2005/8/layout/hProcess4"/>
    <dgm:cxn modelId="{29694DE0-FB96-4660-8B75-99E7D537E9ED}" type="presParOf" srcId="{CA23D72D-BCCB-47CD-A65D-F2018B2E9EB2}" destId="{3F9921A3-63F8-48E6-AC70-219FA51D7FD8}" srcOrd="0" destOrd="0" presId="urn:microsoft.com/office/officeart/2005/8/layout/hProcess4"/>
    <dgm:cxn modelId="{9D54E192-2AE2-4CBA-A04E-B72FD20C4618}" type="presParOf" srcId="{CA23D72D-BCCB-47CD-A65D-F2018B2E9EB2}" destId="{9581C809-423F-4CDE-B36E-60A8A08C6CAB}" srcOrd="1" destOrd="0" presId="urn:microsoft.com/office/officeart/2005/8/layout/hProcess4"/>
    <dgm:cxn modelId="{F0874241-BD1A-4503-AF9B-91A2F02A524F}" type="presParOf" srcId="{CA23D72D-BCCB-47CD-A65D-F2018B2E9EB2}" destId="{04B279EC-7B63-4028-B9CF-4DC139131262}" srcOrd="2" destOrd="0" presId="urn:microsoft.com/office/officeart/2005/8/layout/hProcess4"/>
    <dgm:cxn modelId="{A6378CD1-FD49-4BD9-B98F-04BE657C5AB9}" type="presParOf" srcId="{04B279EC-7B63-4028-B9CF-4DC139131262}" destId="{8FE693C0-056C-4EE1-B24B-7F3776660271}" srcOrd="0" destOrd="0" presId="urn:microsoft.com/office/officeart/2005/8/layout/hProcess4"/>
    <dgm:cxn modelId="{787882CE-FEB6-45E2-B776-5E89BF803076}" type="presParOf" srcId="{8FE693C0-056C-4EE1-B24B-7F3776660271}" destId="{E7C42206-0303-4DB7-B47B-5360F95EDEE9}" srcOrd="0" destOrd="0" presId="urn:microsoft.com/office/officeart/2005/8/layout/hProcess4"/>
    <dgm:cxn modelId="{D3DDB668-1004-493D-A449-4C8E78305C28}" type="presParOf" srcId="{8FE693C0-056C-4EE1-B24B-7F3776660271}" destId="{6D32481E-0FFE-42ED-B363-689D7341BBEF}" srcOrd="1" destOrd="0" presId="urn:microsoft.com/office/officeart/2005/8/layout/hProcess4"/>
    <dgm:cxn modelId="{FDDFB1C5-E4AC-4B37-B923-81ABC5D22C10}" type="presParOf" srcId="{8FE693C0-056C-4EE1-B24B-7F3776660271}" destId="{B1047426-61B6-40A6-B882-A09A782C8E24}" srcOrd="2" destOrd="0" presId="urn:microsoft.com/office/officeart/2005/8/layout/hProcess4"/>
    <dgm:cxn modelId="{96F64367-3000-4832-B13D-C1C4277320A6}" type="presParOf" srcId="{8FE693C0-056C-4EE1-B24B-7F3776660271}" destId="{330A0C72-7996-4BAB-ADFA-222B4FF7E956}" srcOrd="3" destOrd="0" presId="urn:microsoft.com/office/officeart/2005/8/layout/hProcess4"/>
    <dgm:cxn modelId="{FC830956-7D62-4E0E-989F-85DEC443517A}" type="presParOf" srcId="{8FE693C0-056C-4EE1-B24B-7F3776660271}" destId="{B2E405A0-1313-4CF4-B6E2-4AFF4B33F5D9}" srcOrd="4" destOrd="0" presId="urn:microsoft.com/office/officeart/2005/8/layout/hProcess4"/>
    <dgm:cxn modelId="{95C09B74-BA16-49CF-8B00-B0DA1230C39C}" type="presParOf" srcId="{04B279EC-7B63-4028-B9CF-4DC139131262}" destId="{81110FE3-F12F-4A3C-83BB-E5B4A97B3571}" srcOrd="1" destOrd="0" presId="urn:microsoft.com/office/officeart/2005/8/layout/hProcess4"/>
    <dgm:cxn modelId="{7D87E27E-F03E-4890-9286-B661FF4D4AD4}" type="presParOf" srcId="{04B279EC-7B63-4028-B9CF-4DC139131262}" destId="{75A8FA9C-DFED-470C-8C31-5A749F6DDA86}" srcOrd="2" destOrd="0" presId="urn:microsoft.com/office/officeart/2005/8/layout/hProcess4"/>
    <dgm:cxn modelId="{8D711D0D-E5C2-4045-9B5D-21F83C2CB767}" type="presParOf" srcId="{75A8FA9C-DFED-470C-8C31-5A749F6DDA86}" destId="{FAF20E2F-4E25-433E-B4C3-F763E57A9C8E}" srcOrd="0" destOrd="0" presId="urn:microsoft.com/office/officeart/2005/8/layout/hProcess4"/>
    <dgm:cxn modelId="{6536E33F-A0F2-4C7F-BCD5-79FE1C402FA2}" type="presParOf" srcId="{75A8FA9C-DFED-470C-8C31-5A749F6DDA86}" destId="{F92D794B-AF61-40FA-9DCF-29C42BCB159A}" srcOrd="1" destOrd="0" presId="urn:microsoft.com/office/officeart/2005/8/layout/hProcess4"/>
    <dgm:cxn modelId="{33AF9C9A-6C3A-4DB0-B801-CB0C82E3A3C7}" type="presParOf" srcId="{75A8FA9C-DFED-470C-8C31-5A749F6DDA86}" destId="{8B839E2E-C573-4ABC-8CB3-A0E908287BB0}" srcOrd="2" destOrd="0" presId="urn:microsoft.com/office/officeart/2005/8/layout/hProcess4"/>
    <dgm:cxn modelId="{DC275F34-D27D-4E81-8262-677FAD995915}" type="presParOf" srcId="{75A8FA9C-DFED-470C-8C31-5A749F6DDA86}" destId="{5BA3AF43-18EE-4FD9-8DB5-3B6817CD1082}" srcOrd="3" destOrd="0" presId="urn:microsoft.com/office/officeart/2005/8/layout/hProcess4"/>
    <dgm:cxn modelId="{F3E10573-B8A8-4649-9B1B-892046E27EE4}" type="presParOf" srcId="{75A8FA9C-DFED-470C-8C31-5A749F6DDA86}" destId="{BDCE200B-4231-4D55-BF5D-5CFACD5C86D3}" srcOrd="4" destOrd="0" presId="urn:microsoft.com/office/officeart/2005/8/layout/hProcess4"/>
    <dgm:cxn modelId="{53C85D73-A2C5-4E20-A0F4-60E495148D4D}" type="presParOf" srcId="{04B279EC-7B63-4028-B9CF-4DC139131262}" destId="{10BE9E65-3E87-49CF-BE34-958C1221FC94}" srcOrd="3" destOrd="0" presId="urn:microsoft.com/office/officeart/2005/8/layout/hProcess4"/>
    <dgm:cxn modelId="{B2041968-781B-40C9-9B83-B42982BFDA8D}" type="presParOf" srcId="{04B279EC-7B63-4028-B9CF-4DC139131262}" destId="{6747F0E9-F9A9-411E-B383-A2081F57A0CA}" srcOrd="4" destOrd="0" presId="urn:microsoft.com/office/officeart/2005/8/layout/hProcess4"/>
    <dgm:cxn modelId="{7460CEB5-695E-40D8-98DE-8DDC6336B7C5}" type="presParOf" srcId="{6747F0E9-F9A9-411E-B383-A2081F57A0CA}" destId="{9B1BB7EE-DE31-4384-BF12-7B3D77A9479D}" srcOrd="0" destOrd="0" presId="urn:microsoft.com/office/officeart/2005/8/layout/hProcess4"/>
    <dgm:cxn modelId="{629EE5C5-0548-43CE-8B09-8AC3AAA73609}" type="presParOf" srcId="{6747F0E9-F9A9-411E-B383-A2081F57A0CA}" destId="{A9140E1D-B47F-4BB1-B537-843C1E63D122}" srcOrd="1" destOrd="0" presId="urn:microsoft.com/office/officeart/2005/8/layout/hProcess4"/>
    <dgm:cxn modelId="{A0B5B715-22B9-48D7-8E86-517F73C56EFF}" type="presParOf" srcId="{6747F0E9-F9A9-411E-B383-A2081F57A0CA}" destId="{F38731C7-2BF7-4037-90E7-7A5A86F7434D}" srcOrd="2" destOrd="0" presId="urn:microsoft.com/office/officeart/2005/8/layout/hProcess4"/>
    <dgm:cxn modelId="{BF5BBFBF-86C3-407F-A0A5-B89B8373122F}" type="presParOf" srcId="{6747F0E9-F9A9-411E-B383-A2081F57A0CA}" destId="{FDA0890E-A952-47BE-AB6F-C33FB82D6603}" srcOrd="3" destOrd="0" presId="urn:microsoft.com/office/officeart/2005/8/layout/hProcess4"/>
    <dgm:cxn modelId="{69E2FDDC-1052-4F98-A700-F704C73409AF}" type="presParOf" srcId="{6747F0E9-F9A9-411E-B383-A2081F57A0CA}" destId="{79B79EBF-E753-4D5F-8EAE-1C8219C46A3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B64772-15E6-40F3-94BA-631365A45CE0}" type="doc">
      <dgm:prSet loTypeId="urn:microsoft.com/office/officeart/2005/8/layout/balance1" loCatId="relationship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en-GB"/>
        </a:p>
      </dgm:t>
    </dgm:pt>
    <dgm:pt modelId="{1DBEDA73-BD8A-445C-B5E3-495158F452AC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Manager</a:t>
          </a:r>
          <a:endParaRPr lang="en-GB" dirty="0">
            <a:solidFill>
              <a:schemeClr val="tx1"/>
            </a:solidFill>
          </a:endParaRPr>
        </a:p>
      </dgm:t>
    </dgm:pt>
    <dgm:pt modelId="{8E6F902C-DF62-469A-A4F5-92BCE6F9BDF7}" type="parTrans" cxnId="{36B6C519-4998-43E6-84B4-652BE7EBCD3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A2867DD-8D78-42A1-A7CB-97452E10D5FB}" type="sibTrans" cxnId="{36B6C519-4998-43E6-84B4-652BE7EBCD3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38D6D27-8EE9-447D-8C13-8579F3A7B523}">
      <dgm:prSet phldrT="[Text]"/>
      <dgm:spPr/>
      <dgm:t>
        <a:bodyPr/>
        <a:lstStyle/>
        <a:p>
          <a:r>
            <a:rPr lang="en-GB" smtClean="0">
              <a:solidFill>
                <a:schemeClr val="tx1"/>
              </a:solidFill>
            </a:rPr>
            <a:t>Thinks Incrementally</a:t>
          </a:r>
          <a:endParaRPr lang="en-GB" dirty="0">
            <a:solidFill>
              <a:schemeClr val="tx1"/>
            </a:solidFill>
          </a:endParaRPr>
        </a:p>
      </dgm:t>
    </dgm:pt>
    <dgm:pt modelId="{D3F32E20-418F-405C-BA1F-DF22E1061CF2}" type="parTrans" cxnId="{BF6FE23C-33D1-4A9C-BF7D-447D8665449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EC1E544-D0DC-4A87-81C6-685563575FB5}" type="sibTrans" cxnId="{BF6FE23C-33D1-4A9C-BF7D-447D8665449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CC97424-993D-4127-BCA5-A3BD54FC80A5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Does things by the book</a:t>
          </a:r>
          <a:endParaRPr lang="en-GB" dirty="0">
            <a:solidFill>
              <a:schemeClr val="tx1"/>
            </a:solidFill>
          </a:endParaRPr>
        </a:p>
      </dgm:t>
    </dgm:pt>
    <dgm:pt modelId="{5755FE32-043E-4DC7-8F9A-1102BA451C07}" type="parTrans" cxnId="{63208E3A-C258-4CA3-8DDF-BBE162D6405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F734736-3CAD-4226-9213-ABE723F9CF9C}" type="sibTrans" cxnId="{63208E3A-C258-4CA3-8DDF-BBE162D6405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660BD51-B5D3-499F-B006-37C010A6993D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Leader</a:t>
          </a:r>
          <a:endParaRPr lang="en-GB" dirty="0">
            <a:solidFill>
              <a:schemeClr val="tx1"/>
            </a:solidFill>
          </a:endParaRPr>
        </a:p>
      </dgm:t>
    </dgm:pt>
    <dgm:pt modelId="{0E5E486A-43D9-4128-B14B-4F0834C4FC23}" type="parTrans" cxnId="{F566EEA1-9DBE-494C-B310-5AB8AF64BDC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1045CF8F-1924-4737-8260-1C668F83D314}" type="sibTrans" cxnId="{F566EEA1-9DBE-494C-B310-5AB8AF64BDC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E6F8FC3-FC17-4313-91BB-365012D60B0E}">
      <dgm:prSet phldrT="[Text]"/>
      <dgm:spPr/>
      <dgm:t>
        <a:bodyPr/>
        <a:lstStyle/>
        <a:p>
          <a:r>
            <a:rPr lang="en-GB" smtClean="0">
              <a:solidFill>
                <a:schemeClr val="tx1"/>
              </a:solidFill>
            </a:rPr>
            <a:t>Thinks radically</a:t>
          </a:r>
          <a:endParaRPr lang="en-GB" dirty="0">
            <a:solidFill>
              <a:schemeClr val="tx1"/>
            </a:solidFill>
          </a:endParaRPr>
        </a:p>
      </dgm:t>
    </dgm:pt>
    <dgm:pt modelId="{3023F03E-C01F-45E9-A621-073C6FAE6953}" type="parTrans" cxnId="{B6367B14-3F00-496C-ACC5-9911FC4CF8A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7F13E3B-9631-4627-ADD7-2B67490BDB2C}" type="sibTrans" cxnId="{B6367B14-3F00-496C-ACC5-9911FC4CF8A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6013599-299A-4C6C-B689-34AC3F32DCA8}">
      <dgm:prSet phldrT="[Text]"/>
      <dgm:spPr/>
      <dgm:t>
        <a:bodyPr/>
        <a:lstStyle/>
        <a:p>
          <a:r>
            <a:rPr lang="en-GB" smtClean="0">
              <a:solidFill>
                <a:schemeClr val="tx1"/>
              </a:solidFill>
            </a:rPr>
            <a:t>Attracts loyalty</a:t>
          </a:r>
          <a:endParaRPr lang="en-GB" dirty="0">
            <a:solidFill>
              <a:schemeClr val="tx1"/>
            </a:solidFill>
          </a:endParaRPr>
        </a:p>
      </dgm:t>
    </dgm:pt>
    <dgm:pt modelId="{31B5366D-1BCE-4F3C-BC2E-0C885BBF9DBF}" type="parTrans" cxnId="{2A84C425-113E-4BC4-9368-0040FC6EF7C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92B93AE-D9BE-45DA-96FB-1E27694DDCA8}" type="sibTrans" cxnId="{2A84C425-113E-4BC4-9368-0040FC6EF7C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8D6E5EA-E5B3-4499-9477-16301B5BB4F2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Follow own intuition</a:t>
          </a:r>
          <a:endParaRPr lang="en-GB" dirty="0">
            <a:solidFill>
              <a:schemeClr val="tx1"/>
            </a:solidFill>
          </a:endParaRPr>
        </a:p>
      </dgm:t>
    </dgm:pt>
    <dgm:pt modelId="{23301C34-683D-4420-B57A-7771DC275A3E}" type="sibTrans" cxnId="{9F0726D0-27DF-4386-877F-3739BFB001F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D47EA8E-D933-4B85-8A62-C003B92F5485}" type="parTrans" cxnId="{9F0726D0-27DF-4386-877F-3739BFB001F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0908264-C266-42D5-90E7-71F8DE5DD223}" type="pres">
      <dgm:prSet presAssocID="{D3B64772-15E6-40F3-94BA-631365A45CE0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144C7E7-75D3-47AD-9D86-4B3CADF2473F}" type="pres">
      <dgm:prSet presAssocID="{D3B64772-15E6-40F3-94BA-631365A45CE0}" presName="dummyMaxCanvas" presStyleCnt="0"/>
      <dgm:spPr/>
      <dgm:t>
        <a:bodyPr/>
        <a:lstStyle/>
        <a:p>
          <a:endParaRPr lang="en-GB"/>
        </a:p>
      </dgm:t>
    </dgm:pt>
    <dgm:pt modelId="{8D396A02-37CA-4C23-B1A4-B79AA413D346}" type="pres">
      <dgm:prSet presAssocID="{D3B64772-15E6-40F3-94BA-631365A45CE0}" presName="parentComposite" presStyleCnt="0"/>
      <dgm:spPr/>
      <dgm:t>
        <a:bodyPr/>
        <a:lstStyle/>
        <a:p>
          <a:endParaRPr lang="en-GB"/>
        </a:p>
      </dgm:t>
    </dgm:pt>
    <dgm:pt modelId="{5B1E9AC1-99C1-477F-81FA-CB317651717A}" type="pres">
      <dgm:prSet presAssocID="{D3B64772-15E6-40F3-94BA-631365A45CE0}" presName="parent1" presStyleLbl="alignAccFollowNode1" presStyleIdx="0" presStyleCnt="4" custLinFactNeighborX="12646">
        <dgm:presLayoutVars>
          <dgm:chMax val="4"/>
        </dgm:presLayoutVars>
      </dgm:prSet>
      <dgm:spPr/>
      <dgm:t>
        <a:bodyPr/>
        <a:lstStyle/>
        <a:p>
          <a:endParaRPr lang="en-GB"/>
        </a:p>
      </dgm:t>
    </dgm:pt>
    <dgm:pt modelId="{353788D3-C89A-4A4E-8E58-908DC997FF36}" type="pres">
      <dgm:prSet presAssocID="{D3B64772-15E6-40F3-94BA-631365A45CE0}" presName="parent2" presStyleLbl="alignAccFollowNode1" presStyleIdx="1" presStyleCnt="4" custLinFactNeighborX="8426">
        <dgm:presLayoutVars>
          <dgm:chMax val="4"/>
        </dgm:presLayoutVars>
      </dgm:prSet>
      <dgm:spPr/>
      <dgm:t>
        <a:bodyPr/>
        <a:lstStyle/>
        <a:p>
          <a:endParaRPr lang="en-GB"/>
        </a:p>
      </dgm:t>
    </dgm:pt>
    <dgm:pt modelId="{96B4F17C-EA26-4EE5-AE42-4F5DB93ECCE5}" type="pres">
      <dgm:prSet presAssocID="{D3B64772-15E6-40F3-94BA-631365A45CE0}" presName="childrenComposite" presStyleCnt="0"/>
      <dgm:spPr/>
      <dgm:t>
        <a:bodyPr/>
        <a:lstStyle/>
        <a:p>
          <a:endParaRPr lang="en-GB"/>
        </a:p>
      </dgm:t>
    </dgm:pt>
    <dgm:pt modelId="{90AAE652-A26E-42A0-87A8-FDB5003747F8}" type="pres">
      <dgm:prSet presAssocID="{D3B64772-15E6-40F3-94BA-631365A45CE0}" presName="dummyMaxCanvas_ChildArea" presStyleCnt="0"/>
      <dgm:spPr/>
      <dgm:t>
        <a:bodyPr/>
        <a:lstStyle/>
        <a:p>
          <a:endParaRPr lang="en-GB"/>
        </a:p>
      </dgm:t>
    </dgm:pt>
    <dgm:pt modelId="{6E62C1ED-1B5A-4209-9687-1A3DC76ADA38}" type="pres">
      <dgm:prSet presAssocID="{D3B64772-15E6-40F3-94BA-631365A45CE0}" presName="fulcrum" presStyleLbl="alignAccFollowNode1" presStyleIdx="2" presStyleCnt="4"/>
      <dgm:spPr/>
      <dgm:t>
        <a:bodyPr/>
        <a:lstStyle/>
        <a:p>
          <a:endParaRPr lang="en-GB"/>
        </a:p>
      </dgm:t>
    </dgm:pt>
    <dgm:pt modelId="{E6C5513F-BAA2-4BFE-ACBA-EC00E5670679}" type="pres">
      <dgm:prSet presAssocID="{D3B64772-15E6-40F3-94BA-631365A45CE0}" presName="balance_23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02B4072-753A-458A-A8E7-6EA378FF355C}" type="pres">
      <dgm:prSet presAssocID="{D3B64772-15E6-40F3-94BA-631365A45CE0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679182B-6E4F-4863-8DAB-9F691B803CD6}" type="pres">
      <dgm:prSet presAssocID="{D3B64772-15E6-40F3-94BA-631365A45CE0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AA87C7-46DF-4AC8-A966-3D5A405B136E}" type="pres">
      <dgm:prSet presAssocID="{D3B64772-15E6-40F3-94BA-631365A45CE0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8D7001-EEC3-44F2-B6EE-1678BF7C8D2E}" type="pres">
      <dgm:prSet presAssocID="{D3B64772-15E6-40F3-94BA-631365A45CE0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24CE94-6E22-41AD-BEA6-E7288C5EA948}" type="pres">
      <dgm:prSet presAssocID="{D3B64772-15E6-40F3-94BA-631365A45CE0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A84C425-113E-4BC4-9368-0040FC6EF7CF}" srcId="{C660BD51-B5D3-499F-B006-37C010A6993D}" destId="{F6013599-299A-4C6C-B689-34AC3F32DCA8}" srcOrd="2" destOrd="0" parTransId="{31B5366D-1BCE-4F3C-BC2E-0C885BBF9DBF}" sibTransId="{A92B93AE-D9BE-45DA-96FB-1E27694DDCA8}"/>
    <dgm:cxn modelId="{4EEFA3D1-93A7-45F5-A956-2AEA1F171230}" type="presOf" srcId="{1DBEDA73-BD8A-445C-B5E3-495158F452AC}" destId="{5B1E9AC1-99C1-477F-81FA-CB317651717A}" srcOrd="0" destOrd="0" presId="urn:microsoft.com/office/officeart/2005/8/layout/balance1"/>
    <dgm:cxn modelId="{C163456B-1909-4CA2-96CA-6303066CBAA7}" type="presOf" srcId="{D3B64772-15E6-40F3-94BA-631365A45CE0}" destId="{F0908264-C266-42D5-90E7-71F8DE5DD223}" srcOrd="0" destOrd="0" presId="urn:microsoft.com/office/officeart/2005/8/layout/balance1"/>
    <dgm:cxn modelId="{B6367B14-3F00-496C-ACC5-9911FC4CF8AE}" srcId="{C660BD51-B5D3-499F-B006-37C010A6993D}" destId="{DE6F8FC3-FC17-4313-91BB-365012D60B0E}" srcOrd="0" destOrd="0" parTransId="{3023F03E-C01F-45E9-A621-073C6FAE6953}" sibTransId="{77F13E3B-9631-4627-ADD7-2B67490BDB2C}"/>
    <dgm:cxn modelId="{F566EEA1-9DBE-494C-B310-5AB8AF64BDCE}" srcId="{D3B64772-15E6-40F3-94BA-631365A45CE0}" destId="{C660BD51-B5D3-499F-B006-37C010A6993D}" srcOrd="1" destOrd="0" parTransId="{0E5E486A-43D9-4128-B14B-4F0834C4FC23}" sibTransId="{1045CF8F-1924-4737-8260-1C668F83D314}"/>
    <dgm:cxn modelId="{9F0726D0-27DF-4386-877F-3739BFB001F1}" srcId="{C660BD51-B5D3-499F-B006-37C010A6993D}" destId="{88D6E5EA-E5B3-4499-9477-16301B5BB4F2}" srcOrd="1" destOrd="0" parTransId="{AD47EA8E-D933-4B85-8A62-C003B92F5485}" sibTransId="{23301C34-683D-4420-B57A-7771DC275A3E}"/>
    <dgm:cxn modelId="{A6B5D50D-5B09-47A9-B455-6FECA2635927}" type="presOf" srcId="{F6013599-299A-4C6C-B689-34AC3F32DCA8}" destId="{BFAA87C7-46DF-4AC8-A966-3D5A405B136E}" srcOrd="0" destOrd="0" presId="urn:microsoft.com/office/officeart/2005/8/layout/balance1"/>
    <dgm:cxn modelId="{C8546484-C98B-48D3-9788-CA57D0372C83}" type="presOf" srcId="{838D6D27-8EE9-447D-8C13-8579F3A7B523}" destId="{768D7001-EEC3-44F2-B6EE-1678BF7C8D2E}" srcOrd="0" destOrd="0" presId="urn:microsoft.com/office/officeart/2005/8/layout/balance1"/>
    <dgm:cxn modelId="{E82990CB-EAAC-4BF1-9D20-D5C576DEFDFF}" type="presOf" srcId="{DE6F8FC3-FC17-4313-91BB-365012D60B0E}" destId="{102B4072-753A-458A-A8E7-6EA378FF355C}" srcOrd="0" destOrd="0" presId="urn:microsoft.com/office/officeart/2005/8/layout/balance1"/>
    <dgm:cxn modelId="{36B6C519-4998-43E6-84B4-652BE7EBCD3D}" srcId="{D3B64772-15E6-40F3-94BA-631365A45CE0}" destId="{1DBEDA73-BD8A-445C-B5E3-495158F452AC}" srcOrd="0" destOrd="0" parTransId="{8E6F902C-DF62-469A-A4F5-92BCE6F9BDF7}" sibTransId="{EA2867DD-8D78-42A1-A7CB-97452E10D5FB}"/>
    <dgm:cxn modelId="{63208E3A-C258-4CA3-8DDF-BBE162D6405B}" srcId="{1DBEDA73-BD8A-445C-B5E3-495158F452AC}" destId="{9CC97424-993D-4127-BCA5-A3BD54FC80A5}" srcOrd="1" destOrd="0" parTransId="{5755FE32-043E-4DC7-8F9A-1102BA451C07}" sibTransId="{0F734736-3CAD-4226-9213-ABE723F9CF9C}"/>
    <dgm:cxn modelId="{BF6FE23C-33D1-4A9C-BF7D-447D86654497}" srcId="{1DBEDA73-BD8A-445C-B5E3-495158F452AC}" destId="{838D6D27-8EE9-447D-8C13-8579F3A7B523}" srcOrd="0" destOrd="0" parTransId="{D3F32E20-418F-405C-BA1F-DF22E1061CF2}" sibTransId="{CEC1E544-D0DC-4A87-81C6-685563575FB5}"/>
    <dgm:cxn modelId="{641B6BA0-DB6D-4B0B-A389-2451234A32F4}" type="presOf" srcId="{88D6E5EA-E5B3-4499-9477-16301B5BB4F2}" destId="{4679182B-6E4F-4863-8DAB-9F691B803CD6}" srcOrd="0" destOrd="0" presId="urn:microsoft.com/office/officeart/2005/8/layout/balance1"/>
    <dgm:cxn modelId="{302A0F7E-0331-4A80-8FE1-5849E20E60A8}" type="presOf" srcId="{C660BD51-B5D3-499F-B006-37C010A6993D}" destId="{353788D3-C89A-4A4E-8E58-908DC997FF36}" srcOrd="0" destOrd="0" presId="urn:microsoft.com/office/officeart/2005/8/layout/balance1"/>
    <dgm:cxn modelId="{0E6C0D24-27B8-4B20-8966-540D2AC8FEA3}" type="presOf" srcId="{9CC97424-993D-4127-BCA5-A3BD54FC80A5}" destId="{F124CE94-6E22-41AD-BEA6-E7288C5EA948}" srcOrd="0" destOrd="0" presId="urn:microsoft.com/office/officeart/2005/8/layout/balance1"/>
    <dgm:cxn modelId="{9F5FC2FD-6D2B-4FE9-8F93-61F4DCA1682F}" type="presParOf" srcId="{F0908264-C266-42D5-90E7-71F8DE5DD223}" destId="{8144C7E7-75D3-47AD-9D86-4B3CADF2473F}" srcOrd="0" destOrd="0" presId="urn:microsoft.com/office/officeart/2005/8/layout/balance1"/>
    <dgm:cxn modelId="{A376B8B7-ABFA-43FE-82F4-DCB20A8C4B71}" type="presParOf" srcId="{F0908264-C266-42D5-90E7-71F8DE5DD223}" destId="{8D396A02-37CA-4C23-B1A4-B79AA413D346}" srcOrd="1" destOrd="0" presId="urn:microsoft.com/office/officeart/2005/8/layout/balance1"/>
    <dgm:cxn modelId="{6B050BB3-761C-4900-A4BF-8BD393FE476C}" type="presParOf" srcId="{8D396A02-37CA-4C23-B1A4-B79AA413D346}" destId="{5B1E9AC1-99C1-477F-81FA-CB317651717A}" srcOrd="0" destOrd="0" presId="urn:microsoft.com/office/officeart/2005/8/layout/balance1"/>
    <dgm:cxn modelId="{CAC65439-0181-4FBD-955A-BD671A5FBA65}" type="presParOf" srcId="{8D396A02-37CA-4C23-B1A4-B79AA413D346}" destId="{353788D3-C89A-4A4E-8E58-908DC997FF36}" srcOrd="1" destOrd="0" presId="urn:microsoft.com/office/officeart/2005/8/layout/balance1"/>
    <dgm:cxn modelId="{AB90B235-1629-4E43-ADC5-4E2646A13E08}" type="presParOf" srcId="{F0908264-C266-42D5-90E7-71F8DE5DD223}" destId="{96B4F17C-EA26-4EE5-AE42-4F5DB93ECCE5}" srcOrd="2" destOrd="0" presId="urn:microsoft.com/office/officeart/2005/8/layout/balance1"/>
    <dgm:cxn modelId="{BCEC1314-D65D-41B2-8138-73F52E3EB834}" type="presParOf" srcId="{96B4F17C-EA26-4EE5-AE42-4F5DB93ECCE5}" destId="{90AAE652-A26E-42A0-87A8-FDB5003747F8}" srcOrd="0" destOrd="0" presId="urn:microsoft.com/office/officeart/2005/8/layout/balance1"/>
    <dgm:cxn modelId="{EF6EF882-4BB6-4FE7-8381-7FEC5B42B606}" type="presParOf" srcId="{96B4F17C-EA26-4EE5-AE42-4F5DB93ECCE5}" destId="{6E62C1ED-1B5A-4209-9687-1A3DC76ADA38}" srcOrd="1" destOrd="0" presId="urn:microsoft.com/office/officeart/2005/8/layout/balance1"/>
    <dgm:cxn modelId="{5E64C20E-D55D-4577-9AD9-20C0835FFB27}" type="presParOf" srcId="{96B4F17C-EA26-4EE5-AE42-4F5DB93ECCE5}" destId="{E6C5513F-BAA2-4BFE-ACBA-EC00E5670679}" srcOrd="2" destOrd="0" presId="urn:microsoft.com/office/officeart/2005/8/layout/balance1"/>
    <dgm:cxn modelId="{09A44D42-9489-4581-BAAF-0F24EB5EA2BB}" type="presParOf" srcId="{96B4F17C-EA26-4EE5-AE42-4F5DB93ECCE5}" destId="{102B4072-753A-458A-A8E7-6EA378FF355C}" srcOrd="3" destOrd="0" presId="urn:microsoft.com/office/officeart/2005/8/layout/balance1"/>
    <dgm:cxn modelId="{8BC3F807-41B3-4A7D-9FB7-0EAEFCAF4278}" type="presParOf" srcId="{96B4F17C-EA26-4EE5-AE42-4F5DB93ECCE5}" destId="{4679182B-6E4F-4863-8DAB-9F691B803CD6}" srcOrd="4" destOrd="0" presId="urn:microsoft.com/office/officeart/2005/8/layout/balance1"/>
    <dgm:cxn modelId="{7A76F09C-229B-4121-8AA0-0F520D04DD69}" type="presParOf" srcId="{96B4F17C-EA26-4EE5-AE42-4F5DB93ECCE5}" destId="{BFAA87C7-46DF-4AC8-A966-3D5A405B136E}" srcOrd="5" destOrd="0" presId="urn:microsoft.com/office/officeart/2005/8/layout/balance1"/>
    <dgm:cxn modelId="{342DD57C-8DB9-4FC4-B05C-88542004ED33}" type="presParOf" srcId="{96B4F17C-EA26-4EE5-AE42-4F5DB93ECCE5}" destId="{768D7001-EEC3-44F2-B6EE-1678BF7C8D2E}" srcOrd="6" destOrd="0" presId="urn:microsoft.com/office/officeart/2005/8/layout/balance1"/>
    <dgm:cxn modelId="{D861981F-27D2-4F3D-895B-123B97CF9649}" type="presParOf" srcId="{96B4F17C-EA26-4EE5-AE42-4F5DB93ECCE5}" destId="{F124CE94-6E22-41AD-BEA6-E7288C5EA948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86F781-704C-454D-BE11-D2BD7D56B1BB}" type="doc">
      <dgm:prSet loTypeId="urn:microsoft.com/office/officeart/2005/8/layout/hList6" loCatId="list" qsTypeId="urn:microsoft.com/office/officeart/2005/8/quickstyle/3d1" qsCatId="3D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4D5EB2AF-077D-4542-BB5D-535499E0ACC9}">
      <dgm:prSet phldrT="[Text]" custT="1"/>
      <dgm:spPr>
        <a:solidFill>
          <a:schemeClr val="accent5">
            <a:lumMod val="90000"/>
          </a:schemeClr>
        </a:solidFill>
      </dgm:spPr>
      <dgm:t>
        <a:bodyPr anchor="ctr" anchorCtr="0"/>
        <a:lstStyle/>
        <a:p>
          <a:r>
            <a:rPr lang="en-US" sz="1600" b="1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PLANNING</a:t>
          </a:r>
          <a:endParaRPr lang="en-US" sz="16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7E288A60-6DB8-441F-9CE0-F5D247CD384D}" type="parTrans" cxnId="{702E6E05-21D9-4550-B279-03BBD21370E5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Tw Cen MT Condensed" pitchFamily="34" charset="0"/>
          </a:endParaRPr>
        </a:p>
      </dgm:t>
    </dgm:pt>
    <dgm:pt modelId="{B6880152-C9D7-4662-951D-CBBA7A43D00B}" type="sibTrans" cxnId="{702E6E05-21D9-4550-B279-03BBD21370E5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Tw Cen MT Condensed" pitchFamily="34" charset="0"/>
          </a:endParaRPr>
        </a:p>
      </dgm:t>
    </dgm:pt>
    <dgm:pt modelId="{2CBD8AB0-34CF-4915-B4C0-55A9A0B3698A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 anchor="ctr" anchorCtr="0"/>
        <a:lstStyle/>
        <a:p>
          <a:r>
            <a:rPr lang="en-US" sz="1600" b="1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ORGANISING</a:t>
          </a:r>
          <a:endParaRPr lang="en-US" sz="16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7AD6FA76-4D86-450B-A09B-062375C168E2}" type="parTrans" cxnId="{8A069F37-45EF-4BC3-A8E6-F1430E041DC9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Tw Cen MT Condensed" pitchFamily="34" charset="0"/>
          </a:endParaRPr>
        </a:p>
      </dgm:t>
    </dgm:pt>
    <dgm:pt modelId="{EA2FDEAB-07CA-4562-BAF4-DEB1AC6BD60E}" type="sibTrans" cxnId="{8A069F37-45EF-4BC3-A8E6-F1430E041DC9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Tw Cen MT Condensed" pitchFamily="34" charset="0"/>
          </a:endParaRPr>
        </a:p>
      </dgm:t>
    </dgm:pt>
    <dgm:pt modelId="{B8C20196-3C50-45A5-8253-DA1BE32D3D34}">
      <dgm:prSet phldrT="[Text]" custT="1"/>
      <dgm:spPr>
        <a:solidFill>
          <a:srgbClr val="459E87"/>
        </a:solidFill>
      </dgm:spPr>
      <dgm:t>
        <a:bodyPr anchor="ctr" anchorCtr="0"/>
        <a:lstStyle/>
        <a:p>
          <a:r>
            <a:rPr lang="en-US" sz="1600" b="1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DIRECTING WORK</a:t>
          </a:r>
          <a:endParaRPr lang="en-US" sz="16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F7AB0B72-42CA-4D46-A23E-FCFF830E3E1B}" type="parTrans" cxnId="{6A93E31C-5E3D-4C16-BFFF-A52EDB1DC297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Tw Cen MT Condensed" pitchFamily="34" charset="0"/>
          </a:endParaRPr>
        </a:p>
      </dgm:t>
    </dgm:pt>
    <dgm:pt modelId="{8E67E7C8-356F-4AEF-9683-A2FB05C2EB78}" type="sibTrans" cxnId="{6A93E31C-5E3D-4C16-BFFF-A52EDB1DC297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Tw Cen MT Condensed" pitchFamily="34" charset="0"/>
          </a:endParaRPr>
        </a:p>
      </dgm:t>
    </dgm:pt>
    <dgm:pt modelId="{372BDF82-A7AA-4383-B5CC-67C31F4C7A26}">
      <dgm:prSet phldrT="[Text]" custT="1"/>
      <dgm:spPr>
        <a:solidFill>
          <a:schemeClr val="bg1">
            <a:lumMod val="75000"/>
          </a:schemeClr>
        </a:solidFill>
      </dgm:spPr>
      <dgm:t>
        <a:bodyPr anchor="ctr" anchorCtr="0"/>
        <a:lstStyle/>
        <a:p>
          <a:r>
            <a:rPr lang="en-US" sz="1600" b="1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CONTROLLING</a:t>
          </a:r>
          <a:endParaRPr lang="en-US" sz="16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5C24B3E-109D-4D04-B309-B618338E8F1F}" type="parTrans" cxnId="{F5DED375-BC28-4B9A-A4F5-DA45BC82297D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Tw Cen MT Condensed" pitchFamily="34" charset="0"/>
          </a:endParaRPr>
        </a:p>
      </dgm:t>
    </dgm:pt>
    <dgm:pt modelId="{4EEE8603-9B42-4E78-83CB-313B0F877855}" type="sibTrans" cxnId="{F5DED375-BC28-4B9A-A4F5-DA45BC82297D}">
      <dgm:prSet/>
      <dgm:spPr/>
      <dgm:t>
        <a:bodyPr/>
        <a:lstStyle/>
        <a:p>
          <a:endParaRPr lang="en-US" sz="1600">
            <a:solidFill>
              <a:schemeClr val="tx1"/>
            </a:solidFill>
            <a:latin typeface="Tw Cen MT Condensed" pitchFamily="34" charset="0"/>
          </a:endParaRPr>
        </a:p>
      </dgm:t>
    </dgm:pt>
    <dgm:pt modelId="{8139AEBC-817E-4EE9-ABEF-B20C9B8E6B75}" type="pres">
      <dgm:prSet presAssocID="{2F86F781-704C-454D-BE11-D2BD7D56B1B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89E225-4415-4192-B50B-602DB591CBA2}" type="pres">
      <dgm:prSet presAssocID="{4D5EB2AF-077D-4542-BB5D-535499E0ACC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BA73F2-4918-459F-A8C5-67E3B210AD1A}" type="pres">
      <dgm:prSet presAssocID="{B6880152-C9D7-4662-951D-CBBA7A43D00B}" presName="sibTrans" presStyleCnt="0"/>
      <dgm:spPr/>
    </dgm:pt>
    <dgm:pt modelId="{1EB62D43-4E38-49DB-8E30-7C0D6038ACCD}" type="pres">
      <dgm:prSet presAssocID="{2CBD8AB0-34CF-4915-B4C0-55A9A0B3698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005E05-5B1E-4A7D-A04E-6381D7122068}" type="pres">
      <dgm:prSet presAssocID="{EA2FDEAB-07CA-4562-BAF4-DEB1AC6BD60E}" presName="sibTrans" presStyleCnt="0"/>
      <dgm:spPr/>
    </dgm:pt>
    <dgm:pt modelId="{5E193A34-0702-4BCA-AD5D-77BD35FFB6A6}" type="pres">
      <dgm:prSet presAssocID="{B8C20196-3C50-45A5-8253-DA1BE32D3D34}" presName="node" presStyleLbl="node1" presStyleIdx="2" presStyleCnt="4" custLinFactNeighborX="72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798DAD-F97C-4C36-AA10-8CFDD5081EB4}" type="pres">
      <dgm:prSet presAssocID="{8E67E7C8-356F-4AEF-9683-A2FB05C2EB78}" presName="sibTrans" presStyleCnt="0"/>
      <dgm:spPr/>
    </dgm:pt>
    <dgm:pt modelId="{7D319365-36DD-468B-8BCF-1A1263F25619}" type="pres">
      <dgm:prSet presAssocID="{372BDF82-A7AA-4383-B5CC-67C31F4C7A26}" presName="node" presStyleLbl="node1" presStyleIdx="3" presStyleCnt="4" custScaleX="1124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2E6E05-21D9-4550-B279-03BBD21370E5}" srcId="{2F86F781-704C-454D-BE11-D2BD7D56B1BB}" destId="{4D5EB2AF-077D-4542-BB5D-535499E0ACC9}" srcOrd="0" destOrd="0" parTransId="{7E288A60-6DB8-441F-9CE0-F5D247CD384D}" sibTransId="{B6880152-C9D7-4662-951D-CBBA7A43D00B}"/>
    <dgm:cxn modelId="{D090A306-7514-4964-82B3-71AF387074C1}" type="presOf" srcId="{372BDF82-A7AA-4383-B5CC-67C31F4C7A26}" destId="{7D319365-36DD-468B-8BCF-1A1263F25619}" srcOrd="0" destOrd="0" presId="urn:microsoft.com/office/officeart/2005/8/layout/hList6"/>
    <dgm:cxn modelId="{F5DED375-BC28-4B9A-A4F5-DA45BC82297D}" srcId="{2F86F781-704C-454D-BE11-D2BD7D56B1BB}" destId="{372BDF82-A7AA-4383-B5CC-67C31F4C7A26}" srcOrd="3" destOrd="0" parTransId="{35C24B3E-109D-4D04-B309-B618338E8F1F}" sibTransId="{4EEE8603-9B42-4E78-83CB-313B0F877855}"/>
    <dgm:cxn modelId="{FEB7CE55-30BD-4C30-AF36-FC3E4C6B61B3}" type="presOf" srcId="{2F86F781-704C-454D-BE11-D2BD7D56B1BB}" destId="{8139AEBC-817E-4EE9-ABEF-B20C9B8E6B75}" srcOrd="0" destOrd="0" presId="urn:microsoft.com/office/officeart/2005/8/layout/hList6"/>
    <dgm:cxn modelId="{9086B85B-C104-4A64-B1A5-6BDF7D28AE04}" type="presOf" srcId="{2CBD8AB0-34CF-4915-B4C0-55A9A0B3698A}" destId="{1EB62D43-4E38-49DB-8E30-7C0D6038ACCD}" srcOrd="0" destOrd="0" presId="urn:microsoft.com/office/officeart/2005/8/layout/hList6"/>
    <dgm:cxn modelId="{8A069F37-45EF-4BC3-A8E6-F1430E041DC9}" srcId="{2F86F781-704C-454D-BE11-D2BD7D56B1BB}" destId="{2CBD8AB0-34CF-4915-B4C0-55A9A0B3698A}" srcOrd="1" destOrd="0" parTransId="{7AD6FA76-4D86-450B-A09B-062375C168E2}" sibTransId="{EA2FDEAB-07CA-4562-BAF4-DEB1AC6BD60E}"/>
    <dgm:cxn modelId="{09ABC3F5-B29C-4601-B2F9-5ED435EB961A}" type="presOf" srcId="{B8C20196-3C50-45A5-8253-DA1BE32D3D34}" destId="{5E193A34-0702-4BCA-AD5D-77BD35FFB6A6}" srcOrd="0" destOrd="0" presId="urn:microsoft.com/office/officeart/2005/8/layout/hList6"/>
    <dgm:cxn modelId="{6A93E31C-5E3D-4C16-BFFF-A52EDB1DC297}" srcId="{2F86F781-704C-454D-BE11-D2BD7D56B1BB}" destId="{B8C20196-3C50-45A5-8253-DA1BE32D3D34}" srcOrd="2" destOrd="0" parTransId="{F7AB0B72-42CA-4D46-A23E-FCFF830E3E1B}" sibTransId="{8E67E7C8-356F-4AEF-9683-A2FB05C2EB78}"/>
    <dgm:cxn modelId="{C203BC0A-BCBF-4626-B208-910DE7DA6119}" type="presOf" srcId="{4D5EB2AF-077D-4542-BB5D-535499E0ACC9}" destId="{E789E225-4415-4192-B50B-602DB591CBA2}" srcOrd="0" destOrd="0" presId="urn:microsoft.com/office/officeart/2005/8/layout/hList6"/>
    <dgm:cxn modelId="{CB767737-4479-4927-ABA3-5099608CE4D3}" type="presParOf" srcId="{8139AEBC-817E-4EE9-ABEF-B20C9B8E6B75}" destId="{E789E225-4415-4192-B50B-602DB591CBA2}" srcOrd="0" destOrd="0" presId="urn:microsoft.com/office/officeart/2005/8/layout/hList6"/>
    <dgm:cxn modelId="{75EE32AC-FF78-4072-A539-85B6364A279F}" type="presParOf" srcId="{8139AEBC-817E-4EE9-ABEF-B20C9B8E6B75}" destId="{04BA73F2-4918-459F-A8C5-67E3B210AD1A}" srcOrd="1" destOrd="0" presId="urn:microsoft.com/office/officeart/2005/8/layout/hList6"/>
    <dgm:cxn modelId="{C1DB9513-74A1-48B1-867D-516C7B8C7986}" type="presParOf" srcId="{8139AEBC-817E-4EE9-ABEF-B20C9B8E6B75}" destId="{1EB62D43-4E38-49DB-8E30-7C0D6038ACCD}" srcOrd="2" destOrd="0" presId="urn:microsoft.com/office/officeart/2005/8/layout/hList6"/>
    <dgm:cxn modelId="{F8234E68-8CF1-43C0-8BC3-1E1CEA73FFBA}" type="presParOf" srcId="{8139AEBC-817E-4EE9-ABEF-B20C9B8E6B75}" destId="{9E005E05-5B1E-4A7D-A04E-6381D7122068}" srcOrd="3" destOrd="0" presId="urn:microsoft.com/office/officeart/2005/8/layout/hList6"/>
    <dgm:cxn modelId="{08CD9AF1-CF2C-4383-B17E-482C44E8E4E2}" type="presParOf" srcId="{8139AEBC-817E-4EE9-ABEF-B20C9B8E6B75}" destId="{5E193A34-0702-4BCA-AD5D-77BD35FFB6A6}" srcOrd="4" destOrd="0" presId="urn:microsoft.com/office/officeart/2005/8/layout/hList6"/>
    <dgm:cxn modelId="{B0A595BD-F908-446E-A0B3-F096F07E5E0F}" type="presParOf" srcId="{8139AEBC-817E-4EE9-ABEF-B20C9B8E6B75}" destId="{1C798DAD-F97C-4C36-AA10-8CFDD5081EB4}" srcOrd="5" destOrd="0" presId="urn:microsoft.com/office/officeart/2005/8/layout/hList6"/>
    <dgm:cxn modelId="{20EDD919-D141-459A-B577-769EA848B379}" type="presParOf" srcId="{8139AEBC-817E-4EE9-ABEF-B20C9B8E6B75}" destId="{7D319365-36DD-468B-8BCF-1A1263F25619}" srcOrd="6" destOrd="0" presId="urn:microsoft.com/office/officeart/2005/8/layout/hList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32481E-0FFE-42ED-B363-689D7341BBEF}">
      <dsp:nvSpPr>
        <dsp:cNvPr id="0" name=""/>
        <dsp:cNvSpPr/>
      </dsp:nvSpPr>
      <dsp:spPr>
        <a:xfrm>
          <a:off x="3181" y="1052359"/>
          <a:ext cx="2391454" cy="19724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Self-aware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Flexible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Open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Honest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Discrete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Visible, outgoing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Willing to be wrong/accept advise/support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Sensitive to the views of others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3181" y="1052359"/>
        <a:ext cx="2391454" cy="1549782"/>
      </dsp:txXfrm>
    </dsp:sp>
    <dsp:sp modelId="{81110FE3-F12F-4A3C-83BB-E5B4A97B3571}">
      <dsp:nvSpPr>
        <dsp:cNvPr id="0" name=""/>
        <dsp:cNvSpPr/>
      </dsp:nvSpPr>
      <dsp:spPr>
        <a:xfrm>
          <a:off x="1256944" y="1592824"/>
          <a:ext cx="2718787" cy="2718787"/>
        </a:xfrm>
        <a:prstGeom prst="leftCircularArrow">
          <a:avLst>
            <a:gd name="adj1" fmla="val 3375"/>
            <a:gd name="adj2" fmla="val 417540"/>
            <a:gd name="adj3" fmla="val 1806274"/>
            <a:gd name="adj4" fmla="val 8637712"/>
            <a:gd name="adj5" fmla="val 393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30A0C72-7996-4BAB-ADFA-222B4FF7E956}">
      <dsp:nvSpPr>
        <dsp:cNvPr id="0" name=""/>
        <dsp:cNvSpPr/>
      </dsp:nvSpPr>
      <dsp:spPr>
        <a:xfrm>
          <a:off x="534615" y="2848159"/>
          <a:ext cx="2125737" cy="8453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Attitude</a:t>
          </a:r>
          <a:r>
            <a:rPr lang="en-GB" sz="13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 </a:t>
          </a:r>
          <a:r>
            <a:rPr lang="en-GB" sz="12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- What good leaders are</a:t>
          </a:r>
          <a:endParaRPr lang="en-GB" sz="13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534615" y="2848159"/>
        <a:ext cx="2125737" cy="845335"/>
      </dsp:txXfrm>
    </dsp:sp>
    <dsp:sp modelId="{F92D794B-AF61-40FA-9DCF-29C42BCB159A}">
      <dsp:nvSpPr>
        <dsp:cNvPr id="0" name=""/>
        <dsp:cNvSpPr/>
      </dsp:nvSpPr>
      <dsp:spPr>
        <a:xfrm>
          <a:off x="3097325" y="1052359"/>
          <a:ext cx="2391454" cy="19724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Knowledge of university life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Understand how the university system works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Understand academic process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3097325" y="1475027"/>
        <a:ext cx="2391454" cy="1549782"/>
      </dsp:txXfrm>
    </dsp:sp>
    <dsp:sp modelId="{10BE9E65-3E87-49CF-BE34-958C1221FC94}">
      <dsp:nvSpPr>
        <dsp:cNvPr id="0" name=""/>
        <dsp:cNvSpPr/>
      </dsp:nvSpPr>
      <dsp:spPr>
        <a:xfrm>
          <a:off x="4408982" y="-180805"/>
          <a:ext cx="3008430" cy="3008430"/>
        </a:xfrm>
        <a:prstGeom prst="circularArrow">
          <a:avLst>
            <a:gd name="adj1" fmla="val 3050"/>
            <a:gd name="adj2" fmla="val 374451"/>
            <a:gd name="adj3" fmla="val 19450038"/>
            <a:gd name="adj4" fmla="val 12575511"/>
            <a:gd name="adj5" fmla="val 3559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BA3AF43-18EE-4FD9-8DB5-3B6817CD1082}">
      <dsp:nvSpPr>
        <dsp:cNvPr id="0" name=""/>
        <dsp:cNvSpPr/>
      </dsp:nvSpPr>
      <dsp:spPr>
        <a:xfrm>
          <a:off x="3628759" y="629691"/>
          <a:ext cx="2125737" cy="845335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Knowledge </a:t>
          </a:r>
          <a:r>
            <a:rPr lang="en-GB" sz="12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– what good leaders know</a:t>
          </a:r>
          <a:endParaRPr lang="en-GB" sz="13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3628759" y="629691"/>
        <a:ext cx="2125737" cy="845335"/>
      </dsp:txXfrm>
    </dsp:sp>
    <dsp:sp modelId="{A9140E1D-B47F-4BB1-B537-843C1E63D122}">
      <dsp:nvSpPr>
        <dsp:cNvPr id="0" name=""/>
        <dsp:cNvSpPr/>
      </dsp:nvSpPr>
      <dsp:spPr>
        <a:xfrm>
          <a:off x="6191469" y="1052359"/>
          <a:ext cx="2391454" cy="19724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Work to maintain academic credibility/respect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Act as role models and motivate others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Think broadly/strategically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Engage with people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Listen to others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Consult with others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Negotiate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Act as Mentors and build teams</a:t>
          </a:r>
          <a:endParaRPr lang="en-GB" sz="10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6191469" y="1052359"/>
        <a:ext cx="2391454" cy="1549782"/>
      </dsp:txXfrm>
    </dsp:sp>
    <dsp:sp modelId="{FDA0890E-A952-47BE-AB6F-C33FB82D6603}">
      <dsp:nvSpPr>
        <dsp:cNvPr id="0" name=""/>
        <dsp:cNvSpPr/>
      </dsp:nvSpPr>
      <dsp:spPr>
        <a:xfrm>
          <a:off x="6000791" y="2918694"/>
          <a:ext cx="2125737" cy="845335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smtClean="0">
              <a:latin typeface="Verdana" pitchFamily="34" charset="0"/>
              <a:ea typeface="Verdana" pitchFamily="34" charset="0"/>
              <a:cs typeface="Verdana" pitchFamily="34" charset="0"/>
            </a:rPr>
            <a:t>Behaviour</a:t>
          </a:r>
          <a:r>
            <a:rPr lang="en-GB" sz="1300" kern="1200" smtClean="0">
              <a:latin typeface="Verdana" pitchFamily="34" charset="0"/>
              <a:ea typeface="Verdana" pitchFamily="34" charset="0"/>
              <a:cs typeface="Verdana" pitchFamily="34" charset="0"/>
            </a:rPr>
            <a:t> - </a:t>
          </a:r>
          <a:r>
            <a:rPr lang="en-GB" sz="1200" kern="1200" smtClean="0">
              <a:latin typeface="Verdana" pitchFamily="34" charset="0"/>
              <a:ea typeface="Verdana" pitchFamily="34" charset="0"/>
              <a:cs typeface="Verdana" pitchFamily="34" charset="0"/>
            </a:rPr>
            <a:t>What good leaders do</a:t>
          </a:r>
          <a:endParaRPr lang="en-GB" sz="1300" kern="1200" dirty="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6000791" y="2918694"/>
        <a:ext cx="2125737" cy="84533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1E9AC1-99C1-477F-81FA-CB317651717A}">
      <dsp:nvSpPr>
        <dsp:cNvPr id="0" name=""/>
        <dsp:cNvSpPr/>
      </dsp:nvSpPr>
      <dsp:spPr>
        <a:xfrm>
          <a:off x="1521601" y="0"/>
          <a:ext cx="1695069" cy="94170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>
              <a:solidFill>
                <a:schemeClr val="tx1"/>
              </a:solidFill>
            </a:rPr>
            <a:t>Manager</a:t>
          </a:r>
          <a:endParaRPr lang="en-GB" sz="3000" kern="1200" dirty="0">
            <a:solidFill>
              <a:schemeClr val="tx1"/>
            </a:solidFill>
          </a:endParaRPr>
        </a:p>
      </dsp:txBody>
      <dsp:txXfrm>
        <a:off x="1521601" y="0"/>
        <a:ext cx="1695069" cy="941705"/>
      </dsp:txXfrm>
    </dsp:sp>
    <dsp:sp modelId="{353788D3-C89A-4A4E-8E58-908DC997FF36}">
      <dsp:nvSpPr>
        <dsp:cNvPr id="0" name=""/>
        <dsp:cNvSpPr/>
      </dsp:nvSpPr>
      <dsp:spPr>
        <a:xfrm>
          <a:off x="3898502" y="0"/>
          <a:ext cx="1695069" cy="941705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>
              <a:solidFill>
                <a:schemeClr val="tx1"/>
              </a:solidFill>
            </a:rPr>
            <a:t>Leader</a:t>
          </a:r>
          <a:endParaRPr lang="en-GB" sz="3000" kern="1200" dirty="0">
            <a:solidFill>
              <a:schemeClr val="tx1"/>
            </a:solidFill>
          </a:endParaRPr>
        </a:p>
      </dsp:txBody>
      <dsp:txXfrm>
        <a:off x="3898502" y="0"/>
        <a:ext cx="1695069" cy="941705"/>
      </dsp:txXfrm>
    </dsp:sp>
    <dsp:sp modelId="{6E62C1ED-1B5A-4209-9687-1A3DC76ADA38}">
      <dsp:nvSpPr>
        <dsp:cNvPr id="0" name=""/>
        <dsp:cNvSpPr/>
      </dsp:nvSpPr>
      <dsp:spPr>
        <a:xfrm>
          <a:off x="3025854" y="4002246"/>
          <a:ext cx="706278" cy="706278"/>
        </a:xfrm>
        <a:prstGeom prst="triangle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6C5513F-BAA2-4BFE-ACBA-EC00E5670679}">
      <dsp:nvSpPr>
        <dsp:cNvPr id="0" name=""/>
        <dsp:cNvSpPr/>
      </dsp:nvSpPr>
      <dsp:spPr>
        <a:xfrm rot="240000">
          <a:off x="1259510" y="3699597"/>
          <a:ext cx="4238966" cy="296417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02B4072-753A-458A-A8E7-6EA378FF355C}">
      <dsp:nvSpPr>
        <dsp:cNvPr id="0" name=""/>
        <dsp:cNvSpPr/>
      </dsp:nvSpPr>
      <dsp:spPr>
        <a:xfrm rot="240000">
          <a:off x="3804641" y="2958481"/>
          <a:ext cx="1691307" cy="78797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smtClean="0">
              <a:solidFill>
                <a:schemeClr val="tx1"/>
              </a:solidFill>
            </a:rPr>
            <a:t>Thinks radically</a:t>
          </a:r>
          <a:endParaRPr lang="en-GB" sz="2000" kern="1200" dirty="0">
            <a:solidFill>
              <a:schemeClr val="tx1"/>
            </a:solidFill>
          </a:endParaRPr>
        </a:p>
      </dsp:txBody>
      <dsp:txXfrm rot="240000">
        <a:off x="3804641" y="2958481"/>
        <a:ext cx="1691307" cy="787976"/>
      </dsp:txXfrm>
    </dsp:sp>
    <dsp:sp modelId="{4679182B-6E4F-4863-8DAB-9F691B803CD6}">
      <dsp:nvSpPr>
        <dsp:cNvPr id="0" name=""/>
        <dsp:cNvSpPr/>
      </dsp:nvSpPr>
      <dsp:spPr>
        <a:xfrm rot="240000">
          <a:off x="3865852" y="2110946"/>
          <a:ext cx="1691307" cy="78797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tx1"/>
              </a:solidFill>
            </a:rPr>
            <a:t>Follow own intuition</a:t>
          </a:r>
          <a:endParaRPr lang="en-GB" sz="2000" kern="1200" dirty="0">
            <a:solidFill>
              <a:schemeClr val="tx1"/>
            </a:solidFill>
          </a:endParaRPr>
        </a:p>
      </dsp:txBody>
      <dsp:txXfrm rot="240000">
        <a:off x="3865852" y="2110946"/>
        <a:ext cx="1691307" cy="787976"/>
      </dsp:txXfrm>
    </dsp:sp>
    <dsp:sp modelId="{BFAA87C7-46DF-4AC8-A966-3D5A405B136E}">
      <dsp:nvSpPr>
        <dsp:cNvPr id="0" name=""/>
        <dsp:cNvSpPr/>
      </dsp:nvSpPr>
      <dsp:spPr>
        <a:xfrm rot="240000">
          <a:off x="3927063" y="1282246"/>
          <a:ext cx="1691307" cy="78797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smtClean="0">
              <a:solidFill>
                <a:schemeClr val="tx1"/>
              </a:solidFill>
            </a:rPr>
            <a:t>Attracts loyalty</a:t>
          </a:r>
          <a:endParaRPr lang="en-GB" sz="2000" kern="1200" dirty="0">
            <a:solidFill>
              <a:schemeClr val="tx1"/>
            </a:solidFill>
          </a:endParaRPr>
        </a:p>
      </dsp:txBody>
      <dsp:txXfrm rot="240000">
        <a:off x="3927063" y="1282246"/>
        <a:ext cx="1691307" cy="787976"/>
      </dsp:txXfrm>
    </dsp:sp>
    <dsp:sp modelId="{768D7001-EEC3-44F2-B6EE-1678BF7C8D2E}">
      <dsp:nvSpPr>
        <dsp:cNvPr id="0" name=""/>
        <dsp:cNvSpPr/>
      </dsp:nvSpPr>
      <dsp:spPr>
        <a:xfrm rot="240000">
          <a:off x="1379751" y="2788974"/>
          <a:ext cx="1691307" cy="78797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smtClean="0">
              <a:solidFill>
                <a:schemeClr val="tx1"/>
              </a:solidFill>
            </a:rPr>
            <a:t>Thinks Incrementally</a:t>
          </a:r>
          <a:endParaRPr lang="en-GB" sz="2000" kern="1200" dirty="0">
            <a:solidFill>
              <a:schemeClr val="tx1"/>
            </a:solidFill>
          </a:endParaRPr>
        </a:p>
      </dsp:txBody>
      <dsp:txXfrm rot="240000">
        <a:off x="1379751" y="2788974"/>
        <a:ext cx="1691307" cy="787976"/>
      </dsp:txXfrm>
    </dsp:sp>
    <dsp:sp modelId="{F124CE94-6E22-41AD-BEA6-E7288C5EA948}">
      <dsp:nvSpPr>
        <dsp:cNvPr id="0" name=""/>
        <dsp:cNvSpPr/>
      </dsp:nvSpPr>
      <dsp:spPr>
        <a:xfrm rot="240000">
          <a:off x="1440962" y="1941440"/>
          <a:ext cx="1691307" cy="78797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tx1"/>
              </a:solidFill>
            </a:rPr>
            <a:t>Does things by the book</a:t>
          </a:r>
          <a:endParaRPr lang="en-GB" sz="2000" kern="1200" dirty="0">
            <a:solidFill>
              <a:schemeClr val="tx1"/>
            </a:solidFill>
          </a:endParaRPr>
        </a:p>
      </dsp:txBody>
      <dsp:txXfrm rot="240000">
        <a:off x="1440962" y="1941440"/>
        <a:ext cx="1691307" cy="78797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89E225-4415-4192-B50B-602DB591CBA2}">
      <dsp:nvSpPr>
        <dsp:cNvPr id="0" name=""/>
        <dsp:cNvSpPr/>
      </dsp:nvSpPr>
      <dsp:spPr>
        <a:xfrm rot="16200000">
          <a:off x="-814096" y="816991"/>
          <a:ext cx="3422880" cy="1788897"/>
        </a:xfrm>
        <a:prstGeom prst="flowChartManualOperation">
          <a:avLst/>
        </a:prstGeom>
        <a:solidFill>
          <a:schemeClr val="accent5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PLANNING</a:t>
          </a:r>
          <a:endParaRPr lang="en-US" sz="16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 rot="16200000">
        <a:off x="-814096" y="816991"/>
        <a:ext cx="3422880" cy="1788897"/>
      </dsp:txXfrm>
    </dsp:sp>
    <dsp:sp modelId="{1EB62D43-4E38-49DB-8E30-7C0D6038ACCD}">
      <dsp:nvSpPr>
        <dsp:cNvPr id="0" name=""/>
        <dsp:cNvSpPr/>
      </dsp:nvSpPr>
      <dsp:spPr>
        <a:xfrm rot="16200000">
          <a:off x="1108968" y="816991"/>
          <a:ext cx="3422880" cy="1788897"/>
        </a:xfrm>
        <a:prstGeom prst="flowChartManualOperation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ORGANISING</a:t>
          </a:r>
          <a:endParaRPr lang="en-US" sz="16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 rot="16200000">
        <a:off x="1108968" y="816991"/>
        <a:ext cx="3422880" cy="1788897"/>
      </dsp:txXfrm>
    </dsp:sp>
    <dsp:sp modelId="{5E193A34-0702-4BCA-AD5D-77BD35FFB6A6}">
      <dsp:nvSpPr>
        <dsp:cNvPr id="0" name=""/>
        <dsp:cNvSpPr/>
      </dsp:nvSpPr>
      <dsp:spPr>
        <a:xfrm rot="16200000">
          <a:off x="3041803" y="816991"/>
          <a:ext cx="3422880" cy="1788897"/>
        </a:xfrm>
        <a:prstGeom prst="flowChartManualOperation">
          <a:avLst/>
        </a:prstGeom>
        <a:solidFill>
          <a:srgbClr val="459E8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DIRECTING WORK</a:t>
          </a:r>
          <a:endParaRPr lang="en-US" sz="16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 rot="16200000">
        <a:off x="3041803" y="816991"/>
        <a:ext cx="3422880" cy="1788897"/>
      </dsp:txXfrm>
    </dsp:sp>
    <dsp:sp modelId="{7D319365-36DD-468B-8BCF-1A1263F25619}">
      <dsp:nvSpPr>
        <dsp:cNvPr id="0" name=""/>
        <dsp:cNvSpPr/>
      </dsp:nvSpPr>
      <dsp:spPr>
        <a:xfrm rot="16200000">
          <a:off x="5066528" y="705560"/>
          <a:ext cx="3422880" cy="2011758"/>
        </a:xfrm>
        <a:prstGeom prst="flowChartManualOperation">
          <a:avLst/>
        </a:prstGeom>
        <a:solidFill>
          <a:schemeClr val="bg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CONTROLLING</a:t>
          </a:r>
          <a:endParaRPr lang="en-US" sz="16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 rot="16200000">
        <a:off x="5066528" y="705560"/>
        <a:ext cx="3422880" cy="2011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FE4B2-578F-4DA5-B9C3-BFC80B8A10E3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D6F7F-281C-4D0C-AC16-8234E42BC2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009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4484" y="0"/>
            <a:ext cx="3169009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7C64D52-43E2-44F8-A510-806BD6263CD4}" type="datetimeFigureOut">
              <a:rPr lang="en-US"/>
              <a:pPr>
                <a:defRPr/>
              </a:pPr>
              <a:t>3/16/2011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179" y="4561838"/>
            <a:ext cx="5852843" cy="4319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068"/>
            <a:ext cx="3169009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4484" y="9119068"/>
            <a:ext cx="3169009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54A6EB2-4E23-4489-904A-095FCFA012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143911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9pPr>
          </a:lstStyle>
          <a:p>
            <a:pPr eaLnBrk="1" hangingPunct="1"/>
            <a:fld id="{D6417380-635C-4316-A162-6552A4567EC8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D1CFEAA-349C-4C5D-9D04-2780BAD3D7F7}" type="slidenum">
              <a:rPr lang="en-GB" smtClean="0"/>
              <a:pPr/>
              <a:t>16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805832-ACE9-429A-9F88-CB190372A3C1}" type="slidenum">
              <a:rPr lang="en-GB" smtClean="0"/>
              <a:pPr/>
              <a:t>17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9pPr>
          </a:lstStyle>
          <a:p>
            <a:pPr eaLnBrk="1" hangingPunct="1"/>
            <a:fld id="{29241BA7-19E4-4215-A3EE-71FC1DBE2565}" type="slidenum">
              <a:rPr lang="en-GB" smtClean="0"/>
              <a:pPr eaLnBrk="1" hangingPunct="1"/>
              <a:t>30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PT2_Layout 1-3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28750" y="1857375"/>
            <a:ext cx="6500813" cy="37861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2DB07-ECA0-4AFA-91DA-6B538644D54D}" type="datetime1">
              <a:rPr lang="en-US"/>
              <a:pPr>
                <a:defRPr/>
              </a:pPr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BDCDB-70A9-4884-AD7A-5E3FC36B3A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35535-46DA-4F35-BE62-2C2100777AA1}" type="datetime1">
              <a:rPr lang="en-US"/>
              <a:pPr>
                <a:defRPr/>
              </a:pPr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1C23D-7D44-4AA3-B80B-435A882E31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276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276725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42088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8" descr="PPP_SBUSI_TLE_Global_Business_Teamw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676400"/>
            <a:ext cx="4419600" cy="2819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648200"/>
            <a:ext cx="8839200" cy="16764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CB74BC-4D43-45CC-B11E-C22E42F29F85}" type="datetimeFigureOut">
              <a:rPr lang="en-US" smtClean="0"/>
              <a:pPr>
                <a:defRPr/>
              </a:pPr>
              <a:t>3/16/2011</a:t>
            </a:fld>
            <a:endParaRPr lang="en-GB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652250-60AB-4CC8-B252-5A879C9C146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729D1-7076-4D4E-9B4B-C2B85338DD67}" type="datetimeFigureOut">
              <a:rPr lang="en-US" smtClean="0"/>
              <a:pPr>
                <a:defRPr/>
              </a:pPr>
              <a:t>3/16/2011</a:t>
            </a:fld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24E23-3127-4655-9502-5FBFE5D79DA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 descr="BBS-Exec-Dev-Original-CMY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88430" y="142852"/>
            <a:ext cx="2612726" cy="12858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PT2_Layout 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75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PPT2_Layout 1-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00063" y="1428750"/>
            <a:ext cx="8143875" cy="49291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PT2_Layout 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7200" y="1417638"/>
            <a:ext cx="8229600" cy="501173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905000" y="5562600"/>
            <a:ext cx="67056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4800" b="1">
                <a:solidFill>
                  <a:schemeClr val="bg1"/>
                </a:solidFill>
                <a:latin typeface="RotisSansSerif" pitchFamily="37" charset="0"/>
              </a:rPr>
              <a:t>Executive Development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4A97E-E2F6-4497-A3A6-DD359552EA85}" type="datetime1">
              <a:rPr lang="en-US"/>
              <a:pPr>
                <a:defRPr/>
              </a:pPr>
              <a:t>3/16/2011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0B37E-836E-4C28-A7E5-733515FFDD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FDD2C-AA0F-4C20-8D93-157BAD2AF382}" type="datetime1">
              <a:rPr lang="en-US"/>
              <a:pPr>
                <a:defRPr/>
              </a:pPr>
              <a:t>3/16/2011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1806D-4664-4F25-8C5E-AD8CA8FFC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87069-3EF3-4F07-B915-CFAF22180CEC}" type="datetime1">
              <a:rPr lang="en-US"/>
              <a:pPr>
                <a:defRPr/>
              </a:pPr>
              <a:t>3/16/2011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A5936-6470-4A12-A0FA-58B9F6BE8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DFD73-7AF4-40E6-86EE-E4FA83D29968}" type="datetime1">
              <a:rPr lang="en-US"/>
              <a:pPr>
                <a:defRPr/>
              </a:pPr>
              <a:t>3/16/2011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2E5B2-6DD9-4A70-99DF-75666B7C8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F93FA-CEB2-4B46-8794-D90FCBFE4D4A}" type="datetime1">
              <a:rPr lang="en-US"/>
              <a:pPr>
                <a:defRPr/>
              </a:pPr>
              <a:t>3/16/2011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B26D-EA91-4BF5-B73A-A021078E61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7" charset="0"/>
              </a:defRPr>
            </a:lvl1pPr>
          </a:lstStyle>
          <a:p>
            <a:pPr>
              <a:defRPr/>
            </a:pPr>
            <a:fld id="{237EE5D0-BFC5-494D-BAEC-FE320BCD1622}" type="datetime1">
              <a:rPr lang="en-US"/>
              <a:pPr>
                <a:defRPr/>
              </a:pPr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7" charset="0"/>
              </a:defRPr>
            </a:lvl1pPr>
          </a:lstStyle>
          <a:p>
            <a:pPr>
              <a:defRPr/>
            </a:pPr>
            <a:fld id="{F71AF0BA-3568-41F6-B77D-C3EEABC955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40" r:id="rId12"/>
    <p:sldLayoutId id="2147483941" r:id="rId13"/>
    <p:sldLayoutId id="2147483942" r:id="rId14"/>
    <p:sldLayoutId id="2147483943" r:id="rId1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Verdana" pitchFamily="34" charset="0"/>
          <a:ea typeface="ＭＳ Ｐゴシック" pitchFamily="35" charset="-128"/>
          <a:cs typeface="Verdana" pitchFamily="34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  <a:ea typeface="ＭＳ Ｐゴシック" pitchFamily="35" charset="-128"/>
          <a:cs typeface="Verdana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  <a:ea typeface="ＭＳ Ｐゴシック" pitchFamily="35" charset="-128"/>
          <a:cs typeface="Verdana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  <a:ea typeface="ＭＳ Ｐゴシック" pitchFamily="35" charset="-128"/>
          <a:cs typeface="Verdana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  <a:ea typeface="ＭＳ Ｐゴシック" pitchFamily="35" charset="-128"/>
          <a:cs typeface="Verdana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5" charset="0"/>
          <a:ea typeface="ＭＳ Ｐゴシック" pitchFamily="35" charset="-128"/>
          <a:cs typeface="ＭＳ Ｐゴシック" pitchFamily="3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5" charset="0"/>
          <a:ea typeface="ＭＳ Ｐゴシック" pitchFamily="35" charset="-128"/>
          <a:cs typeface="ＭＳ Ｐゴシック" pitchFamily="3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5" charset="0"/>
          <a:ea typeface="ＭＳ Ｐゴシック" pitchFamily="35" charset="-128"/>
          <a:cs typeface="ＭＳ Ｐゴシック" pitchFamily="3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5" charset="0"/>
          <a:ea typeface="ＭＳ Ｐゴシック" pitchFamily="35" charset="-128"/>
          <a:cs typeface="ＭＳ Ｐゴシック" pitchFamily="3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ＭＳ Ｐゴシック" pitchFamily="35" charset="-128"/>
          <a:cs typeface="Verdana" pitchFamily="34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Verdana" pitchFamily="34" charset="0"/>
          <a:ea typeface="ＭＳ Ｐゴシック" pitchFamily="3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ＭＳ Ｐゴシック" pitchFamily="3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Verdana" pitchFamily="34" charset="0"/>
          <a:ea typeface="ＭＳ Ｐゴシック" pitchFamily="3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Verdana" pitchFamily="34" charset="0"/>
          <a:ea typeface="ＭＳ Ｐゴシック" pitchFamily="3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affiliates.allposters.com/link/redirect.asp?item=1372909&amp;AID=1629036797&amp;PSTID=1&amp;LTID=2&amp;lang=1" TargetMode="Externa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gif"/><Relationship Id="rId4" Type="http://schemas.openxmlformats.org/officeDocument/2006/relationships/image" Target="../media/image24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gif"/><Relationship Id="rId4" Type="http://schemas.openxmlformats.org/officeDocument/2006/relationships/image" Target="../media/image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gif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14313" y="1857375"/>
            <a:ext cx="8929687" cy="4643438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en-GB" sz="4000" dirty="0" smtClean="0">
              <a:ea typeface="ＭＳ Ｐゴシック" pitchFamily="37" charset="-128"/>
            </a:endParaRPr>
          </a:p>
          <a:p>
            <a:pPr algn="ctr">
              <a:buFont typeface="Arial" charset="0"/>
              <a:buNone/>
            </a:pPr>
            <a:r>
              <a:rPr lang="en-GB" sz="4000" dirty="0" smtClean="0">
                <a:ea typeface="ＭＳ Ｐゴシック" pitchFamily="37" charset="-128"/>
              </a:rPr>
              <a:t>Leading Strategic Change in Higher Education</a:t>
            </a:r>
          </a:p>
          <a:p>
            <a:pPr algn="ctr">
              <a:buFont typeface="Arial" charset="0"/>
              <a:buNone/>
            </a:pPr>
            <a:endParaRPr lang="en-GB" dirty="0" smtClean="0">
              <a:ea typeface="ＭＳ Ｐゴシック" pitchFamily="37" charset="-128"/>
            </a:endParaRPr>
          </a:p>
          <a:p>
            <a:pPr algn="ctr">
              <a:buFont typeface="Arial" charset="0"/>
              <a:buNone/>
            </a:pPr>
            <a:endParaRPr lang="en-GB" dirty="0" smtClean="0">
              <a:ea typeface="ＭＳ Ｐゴシック" pitchFamily="37" charset="-128"/>
            </a:endParaRPr>
          </a:p>
          <a:p>
            <a:pPr>
              <a:buFont typeface="Arial" charset="0"/>
              <a:buNone/>
            </a:pPr>
            <a:endParaRPr lang="en-GB" dirty="0" smtClean="0">
              <a:ea typeface="ＭＳ Ｐゴシック" pitchFamily="37" charset="-128"/>
            </a:endParaRPr>
          </a:p>
          <a:p>
            <a:pPr>
              <a:buFont typeface="Arial" charset="0"/>
              <a:buNone/>
            </a:pPr>
            <a:r>
              <a:rPr lang="en-GB" sz="2000" dirty="0" smtClean="0">
                <a:ea typeface="ＭＳ Ｐゴシック" pitchFamily="37" charset="-128"/>
              </a:rPr>
              <a:t>Professor </a:t>
            </a:r>
            <a:r>
              <a:rPr lang="en-GB" sz="2000" dirty="0" err="1" smtClean="0">
                <a:ea typeface="ＭＳ Ｐゴシック" pitchFamily="37" charset="-128"/>
              </a:rPr>
              <a:t>Zahir</a:t>
            </a:r>
            <a:r>
              <a:rPr lang="en-GB" sz="2000" smtClean="0">
                <a:ea typeface="ＭＳ Ｐゴシック" pitchFamily="37" charset="-128"/>
              </a:rPr>
              <a:t> Irani, Dean and Head of Brunel Business School</a:t>
            </a:r>
          </a:p>
          <a:p>
            <a:pPr>
              <a:buFont typeface="Arial" charset="0"/>
              <a:buNone/>
            </a:pPr>
            <a:r>
              <a:rPr lang="en-GB" sz="1800" i="1" smtClean="0">
                <a:ea typeface="ＭＳ Ｐゴシック" pitchFamily="37" charset="-128"/>
              </a:rPr>
              <a:t>HPLP</a:t>
            </a:r>
            <a:r>
              <a:rPr lang="en-GB" sz="1800" i="1" smtClean="0">
                <a:solidFill>
                  <a:srgbClr val="FF0000"/>
                </a:solidFill>
                <a:ea typeface="ＭＳ Ｐゴシック" pitchFamily="37" charset="-128"/>
              </a:rPr>
              <a:t> (Harvard), </a:t>
            </a:r>
            <a:r>
              <a:rPr lang="en-GB" sz="1800" i="1" smtClean="0">
                <a:ea typeface="ＭＳ Ｐゴシック" pitchFamily="37" charset="-128"/>
              </a:rPr>
              <a:t>PhD</a:t>
            </a:r>
            <a:r>
              <a:rPr lang="en-GB" sz="1800" i="1" smtClean="0">
                <a:solidFill>
                  <a:srgbClr val="FF0000"/>
                </a:solidFill>
                <a:ea typeface="ＭＳ Ｐゴシック" pitchFamily="37" charset="-128"/>
              </a:rPr>
              <a:t> (Brunel), </a:t>
            </a:r>
            <a:r>
              <a:rPr lang="en-GB" sz="1800" i="1" smtClean="0">
                <a:ea typeface="ＭＳ Ｐゴシック" pitchFamily="37" charset="-128"/>
              </a:rPr>
              <a:t>MPhil</a:t>
            </a:r>
            <a:r>
              <a:rPr lang="en-GB" sz="1800" i="1" smtClean="0">
                <a:solidFill>
                  <a:srgbClr val="FF0000"/>
                </a:solidFill>
                <a:ea typeface="ＭＳ Ｐゴシック" pitchFamily="37" charset="-128"/>
              </a:rPr>
              <a:t> (Salford), </a:t>
            </a:r>
            <a:r>
              <a:rPr lang="en-GB" sz="1800" i="1" smtClean="0">
                <a:ea typeface="ＭＳ Ｐゴシック" pitchFamily="37" charset="-128"/>
              </a:rPr>
              <a:t>B.Eng (Hons)</a:t>
            </a:r>
            <a:r>
              <a:rPr lang="en-GB" sz="1800" i="1" smtClean="0">
                <a:solidFill>
                  <a:srgbClr val="FF0000"/>
                </a:solidFill>
                <a:ea typeface="ＭＳ Ｐゴシック" pitchFamily="37" charset="-128"/>
              </a:rPr>
              <a:t> (Salford) </a:t>
            </a:r>
          </a:p>
          <a:p>
            <a:pPr>
              <a:buFont typeface="Arial" charset="0"/>
              <a:buNone/>
            </a:pPr>
            <a:endParaRPr lang="en-GB" sz="2000" smtClean="0">
              <a:ea typeface="ＭＳ Ｐゴシック" pitchFamily="3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757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268760"/>
            <a:ext cx="8229600" cy="5011737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ea typeface="Verdana" pitchFamily="34" charset="0"/>
              </a:rPr>
              <a:t>Passionate about what they do</a:t>
            </a:r>
            <a:endParaRPr lang="en-US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sz="1800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Love to talk about it</a:t>
            </a:r>
          </a:p>
          <a:p>
            <a:pPr>
              <a:buNone/>
            </a:pPr>
            <a:endParaRPr lang="en-US" sz="1800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High energy</a:t>
            </a:r>
          </a:p>
          <a:p>
            <a:pPr>
              <a:buNone/>
            </a:pPr>
            <a:endParaRPr lang="en-US" sz="1800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Clarity of thinking</a:t>
            </a:r>
          </a:p>
          <a:p>
            <a:pPr>
              <a:buNone/>
            </a:pPr>
            <a:endParaRPr lang="en-US" sz="1800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Communicate to diverse audience </a:t>
            </a:r>
          </a:p>
          <a:p>
            <a:pPr>
              <a:buNone/>
            </a:pPr>
            <a:endParaRPr lang="en-US" sz="1800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ea typeface="Verdana" pitchFamily="34" charset="0"/>
              </a:rPr>
              <a:t>Work through people (</a:t>
            </a:r>
            <a:r>
              <a:rPr lang="en-US" b="1" dirty="0" smtClean="0">
                <a:solidFill>
                  <a:srgbClr val="C00000"/>
                </a:solidFill>
                <a:ea typeface="Verdana" pitchFamily="34" charset="0"/>
              </a:rPr>
              <a:t>empowering</a:t>
            </a:r>
            <a:r>
              <a:rPr lang="en-US" dirty="0" smtClean="0">
                <a:solidFill>
                  <a:srgbClr val="22294A"/>
                </a:solidFill>
                <a:ea typeface="Verdana" pitchFamily="34" charset="0"/>
              </a:rPr>
              <a:t>)</a:t>
            </a:r>
            <a:endParaRPr lang="en-US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1" y="44624"/>
            <a:ext cx="7526071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So Who is a Great Leader?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13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199" y="1196752"/>
            <a:ext cx="8604914" cy="488208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leader needs a clear and </a:t>
            </a:r>
            <a:r>
              <a:rPr lang="en-GB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challenging vision</a:t>
            </a:r>
            <a:r>
              <a:rPr lang="en-GB" i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which he/she will define, a magic with </a:t>
            </a:r>
            <a:r>
              <a:rPr lang="en-GB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words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the ability to </a:t>
            </a:r>
            <a:r>
              <a:rPr lang="en-GB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motivate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others, the </a:t>
            </a:r>
            <a:r>
              <a:rPr lang="en-GB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courage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stay on course and the </a:t>
            </a:r>
            <a:r>
              <a:rPr lang="en-GB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persistence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not to lose hope</a:t>
            </a:r>
          </a:p>
          <a:p>
            <a:pPr>
              <a:buNone/>
            </a:pPr>
            <a:endParaRPr lang="en-GB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 what are the characteristics of an individual leader?</a:t>
            </a:r>
          </a:p>
          <a:p>
            <a:pPr>
              <a:buNone/>
            </a:pP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1" indent="0"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14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8"/>
          <p:cNvSpPr txBox="1">
            <a:spLocks noChangeArrowheads="1"/>
          </p:cNvSpPr>
          <p:nvPr/>
        </p:nvSpPr>
        <p:spPr bwMode="auto">
          <a:xfrm>
            <a:off x="179512" y="52604"/>
            <a:ext cx="803012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Characteristics of Leadership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96752"/>
            <a:ext cx="8229600" cy="5011737"/>
          </a:xfrm>
        </p:spPr>
        <p:txBody>
          <a:bodyPr/>
          <a:lstStyle/>
          <a:p>
            <a:pPr lvl="1">
              <a:buBlip>
                <a:blip r:embed="rId2"/>
              </a:buBlip>
            </a:pPr>
            <a:r>
              <a:rPr lang="en-GB" b="1" i="1" dirty="0">
                <a:solidFill>
                  <a:srgbClr val="CC6600"/>
                </a:solidFill>
                <a:ea typeface="Verdana" pitchFamily="34" charset="0"/>
                <a:cs typeface="Verdana" pitchFamily="34" charset="0"/>
              </a:rPr>
              <a:t>Intelligence</a:t>
            </a:r>
            <a:r>
              <a:rPr lang="en-GB" i="1" dirty="0">
                <a:ea typeface="Verdana" pitchFamily="34" charset="0"/>
                <a:cs typeface="Verdana" pitchFamily="34" charset="0"/>
              </a:rPr>
              <a:t>, and a desire to solve complex problems or discover patterns in events</a:t>
            </a:r>
          </a:p>
          <a:p>
            <a:pPr lvl="1">
              <a:buFontTx/>
              <a:buBlip>
                <a:blip r:embed="rId2"/>
              </a:buBlip>
            </a:pPr>
            <a:endParaRPr lang="en-GB" b="1" i="1" dirty="0" smtClean="0">
              <a:solidFill>
                <a:srgbClr val="CC66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2"/>
              </a:buBlip>
            </a:pPr>
            <a:r>
              <a:rPr lang="en-GB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Initiative</a:t>
            </a: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and the ability to perceive the need for action and to do something about it; this is often related to energy and stamina</a:t>
            </a:r>
          </a:p>
          <a:p>
            <a:pPr lvl="1">
              <a:buFontTx/>
              <a:buBlip>
                <a:blip r:embed="rId2"/>
              </a:buBlip>
            </a:pPr>
            <a:endParaRPr lang="en-GB" i="1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2"/>
              </a:buBlip>
            </a:pPr>
            <a:r>
              <a:rPr lang="en-GB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Self-assurance</a:t>
            </a: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and self-confidence to believe in what they/you are doing; this is related to the individual’s perception of their role in society and aspirations</a:t>
            </a:r>
          </a:p>
          <a:p>
            <a:pPr lvl="1">
              <a:buFontTx/>
              <a:buBlip>
                <a:blip r:embed="rId2"/>
              </a:buBlip>
            </a:pPr>
            <a:endParaRPr lang="en-GB" i="1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2"/>
              </a:buBlip>
            </a:pPr>
            <a:r>
              <a:rPr lang="en-GB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helicopter trait</a:t>
            </a: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which is a descriptive term for the ability to understand a situation at different levels of detail</a:t>
            </a:r>
          </a:p>
          <a:p>
            <a:pPr lvl="1">
              <a:buBlip>
                <a:blip r:embed="rId3"/>
              </a:buBlip>
            </a:pPr>
            <a:endParaRPr lang="en-GB" sz="2800" i="1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Blip>
                <a:blip r:embed="rId3"/>
              </a:buBlip>
            </a:pPr>
            <a:endParaRPr lang="en-GB" sz="2800" i="1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Blip>
                <a:blip r:embed="rId3"/>
              </a:buBlip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179512" y="52604"/>
            <a:ext cx="803012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Characteristics of Leadership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15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6496" y="6381328"/>
            <a:ext cx="1260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Leadership</a:t>
            </a:r>
            <a:endParaRPr lang="en-GB" sz="11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basic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aim</a:t>
            </a: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the leader is to succeed in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completing the task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set with the help of his/her group</a:t>
            </a:r>
          </a:p>
          <a:p>
            <a:pPr>
              <a:buFontTx/>
              <a:buBlip>
                <a:blip r:embed="rId2"/>
              </a:buBlip>
            </a:pPr>
            <a:endParaRPr lang="en-US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effective leader will need to inspire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confidence</a:t>
            </a: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trust</a:t>
            </a: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 that there is maximum cooperation from the group</a:t>
            </a:r>
          </a:p>
          <a:p>
            <a:pPr>
              <a:buFontTx/>
              <a:buBlip>
                <a:blip r:embed="rId2"/>
              </a:buBlip>
            </a:pPr>
            <a:endParaRPr lang="en-US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achieve the above, leader needs certain skills e.g.:</a:t>
            </a: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Skills of a Leader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17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225575"/>
            <a:ext cx="8229600" cy="5011737"/>
          </a:xfrm>
        </p:spPr>
        <p:txBody>
          <a:bodyPr/>
          <a:lstStyle/>
          <a:p>
            <a:pPr lvl="1">
              <a:buBlip>
                <a:blip r:embed="rId2"/>
              </a:buBlip>
            </a:pPr>
            <a:r>
              <a:rPr lang="en-US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Sufficient knowledge of the set task to be able to lead the group effectively</a:t>
            </a:r>
          </a:p>
          <a:p>
            <a:pPr lvl="1">
              <a:buNone/>
            </a:pPr>
            <a:endParaRPr lang="en-US" sz="1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US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Knowledge of the group, their skills and their weaknesses</a:t>
            </a:r>
          </a:p>
          <a:p>
            <a:pPr lvl="1">
              <a:buNone/>
            </a:pPr>
            <a:endParaRPr lang="en-US" sz="1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US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Understanding of the precise requirements needed from the group</a:t>
            </a:r>
          </a:p>
          <a:p>
            <a:pPr lvl="1">
              <a:buNone/>
            </a:pPr>
            <a:endParaRPr lang="en-US" sz="1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US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Ability to communicate clearly and succinctly</a:t>
            </a:r>
          </a:p>
          <a:p>
            <a:pPr lvl="1">
              <a:buNone/>
            </a:pPr>
            <a:endParaRPr lang="en-US" sz="1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Blip>
                <a:blip r:embed="rId3"/>
              </a:buBlip>
            </a:pPr>
            <a:r>
              <a:rPr lang="en-US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Ability to make decisions, sometimes under pressure</a:t>
            </a:r>
          </a:p>
          <a:p>
            <a:pPr lvl="1">
              <a:buBlip>
                <a:blip r:embed="rId3"/>
              </a:buBlip>
            </a:pPr>
            <a:endParaRPr lang="en-US" sz="1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US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understanding of human nature to appreciate that attitude of the group</a:t>
            </a:r>
          </a:p>
          <a:p>
            <a:pPr lvl="1">
              <a:buFontTx/>
              <a:buBlip>
                <a:blip r:embed="rId3"/>
              </a:buBlip>
            </a:pPr>
            <a:endParaRPr lang="en-US" sz="1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US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Ability to motivate the group</a:t>
            </a:r>
          </a:p>
          <a:p>
            <a:pPr lvl="1">
              <a:buNone/>
            </a:pPr>
            <a:endParaRPr lang="en-US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Skills of a Leader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18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76496" y="6381328"/>
            <a:ext cx="1260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Leadership</a:t>
            </a:r>
            <a:endParaRPr lang="en-GB" sz="11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433"/>
            <a:ext cx="9144000" cy="6886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GB" smtClean="0">
              <a:ea typeface="ＭＳ Ｐゴシック" pitchFamily="37" charset="-128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n-GB" smtClean="0">
                <a:ea typeface="ＭＳ Ｐゴシック" pitchFamily="37" charset="-128"/>
              </a:rPr>
              <a:t>Kindly </a:t>
            </a:r>
            <a:r>
              <a:rPr lang="en-GB" i="1" smtClean="0">
                <a:ea typeface="ＭＳ Ｐゴシック" pitchFamily="37" charset="-128"/>
              </a:rPr>
              <a:t>stand up </a:t>
            </a:r>
            <a:r>
              <a:rPr lang="en-GB" smtClean="0">
                <a:ea typeface="ＭＳ Ｐゴシック" pitchFamily="37" charset="-128"/>
              </a:rPr>
              <a:t>&amp; </a:t>
            </a:r>
            <a:r>
              <a:rPr lang="en-GB" i="1" smtClean="0">
                <a:ea typeface="ＭＳ Ｐゴシック" pitchFamily="37" charset="-128"/>
              </a:rPr>
              <a:t>close your eyes</a:t>
            </a:r>
          </a:p>
          <a:p>
            <a:pPr eaLnBrk="1" hangingPunct="1"/>
            <a:endParaRPr lang="en-GB" smtClean="0">
              <a:ea typeface="ＭＳ Ｐゴシック" pitchFamily="37" charset="-128"/>
            </a:endParaRPr>
          </a:p>
          <a:p>
            <a:pPr eaLnBrk="1" hangingPunct="1"/>
            <a:endParaRPr lang="en-GB" smtClean="0">
              <a:ea typeface="ＭＳ Ｐゴシック" pitchFamily="37" charset="-128"/>
            </a:endParaRPr>
          </a:p>
          <a:p>
            <a:pPr eaLnBrk="1" hangingPunct="1"/>
            <a:endParaRPr lang="en-GB" smtClean="0">
              <a:ea typeface="ＭＳ Ｐゴシック" pitchFamily="37" charset="-128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n-GB" smtClean="0">
                <a:solidFill>
                  <a:srgbClr val="FFFF00"/>
                </a:solidFill>
                <a:ea typeface="ＭＳ Ｐゴシック" pitchFamily="37" charset="-128"/>
              </a:rPr>
              <a:t/>
            </a:r>
            <a:br>
              <a:rPr lang="en-GB" smtClean="0">
                <a:solidFill>
                  <a:srgbClr val="FFFF00"/>
                </a:solidFill>
                <a:ea typeface="ＭＳ Ｐゴシック" pitchFamily="37" charset="-128"/>
              </a:rPr>
            </a:br>
            <a:endParaRPr lang="en-GB" smtClean="0">
              <a:solidFill>
                <a:srgbClr val="FFFF00"/>
              </a:solidFill>
              <a:ea typeface="ＭＳ Ｐゴシック" pitchFamily="37" charset="-128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n-GB" smtClean="0">
                <a:ea typeface="ＭＳ Ｐゴシック" pitchFamily="37" charset="-128"/>
              </a:rPr>
              <a:t>What do you believe is the point of this exercise?</a:t>
            </a:r>
          </a:p>
        </p:txBody>
      </p:sp>
      <p:pic>
        <p:nvPicPr>
          <p:cNvPr id="230402" name="Picture 2" descr="C:\temp\Temporary Internet Files\Content.IE5\YBTBPRY0\MCj043154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2428875"/>
            <a:ext cx="22860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752607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Exercise for Impact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0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>
                <a:ea typeface="ＭＳ Ｐゴシック" pitchFamily="37" charset="-128"/>
              </a:rPr>
              <a:t>Leading the Way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GB" smtClean="0">
                <a:ea typeface="ＭＳ Ｐゴシック" pitchFamily="37" charset="-128"/>
              </a:rPr>
              <a:t>The purpose of the exercise is to highlight the importance of having a leader who points everybody in the same direction to achieve team/business success</a:t>
            </a:r>
          </a:p>
          <a:p>
            <a:pPr eaLnBrk="1" hangingPunct="1"/>
            <a:endParaRPr lang="en-GB" smtClean="0">
              <a:ea typeface="ＭＳ Ｐゴシック" pitchFamily="37" charset="-128"/>
            </a:endParaRPr>
          </a:p>
          <a:p>
            <a:pPr eaLnBrk="1" hangingPunct="1"/>
            <a:endParaRPr lang="en-GB" smtClean="0">
              <a:ea typeface="ＭＳ Ｐゴシック" pitchFamily="37" charset="-128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n-GB" smtClean="0">
                <a:solidFill>
                  <a:srgbClr val="FFFF00"/>
                </a:solidFill>
                <a:ea typeface="ＭＳ Ｐゴシック" pitchFamily="37" charset="-128"/>
              </a:rPr>
              <a:t/>
            </a:r>
            <a:br>
              <a:rPr lang="en-GB" smtClean="0">
                <a:solidFill>
                  <a:srgbClr val="FFFF00"/>
                </a:solidFill>
                <a:ea typeface="ＭＳ Ｐゴシック" pitchFamily="37" charset="-128"/>
              </a:rPr>
            </a:br>
            <a:endParaRPr lang="en-GB" smtClean="0">
              <a:solidFill>
                <a:srgbClr val="FFFF00"/>
              </a:solidFill>
              <a:ea typeface="ＭＳ Ｐゴシック" pitchFamily="37" charset="-128"/>
            </a:endParaRPr>
          </a:p>
        </p:txBody>
      </p:sp>
      <p:pic>
        <p:nvPicPr>
          <p:cNvPr id="230402" name="Picture 2" descr="C:\temp\Temporary Internet Files\Content.IE5\YBTBPRY0\MCj043154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3429000"/>
            <a:ext cx="22860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21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0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513607"/>
            <a:ext cx="8229600" cy="5011737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Leadership style may be dependent on various factors: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endParaRPr lang="en-US" sz="1800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Risk - decision making and change initiatives </a:t>
            </a:r>
            <a:b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based on degree of risk involved </a:t>
            </a:r>
          </a:p>
          <a:p>
            <a:pPr lvl="1">
              <a:buFontTx/>
              <a:buBlip>
                <a:blip r:embed="rId3"/>
              </a:buBlip>
            </a:pPr>
            <a:endParaRPr lang="en-GB" sz="1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Type of business – creative business or supply driven? </a:t>
            </a:r>
          </a:p>
          <a:p>
            <a:pPr lvl="1">
              <a:buFontTx/>
              <a:buBlip>
                <a:blip r:embed="rId3"/>
              </a:buBlip>
            </a:pPr>
            <a:endParaRPr lang="en-GB" sz="1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How vital change is – change for change’s sake?</a:t>
            </a:r>
          </a:p>
          <a:p>
            <a:pPr lvl="1">
              <a:buFontTx/>
              <a:buBlip>
                <a:blip r:embed="rId3"/>
              </a:buBlip>
            </a:pPr>
            <a:endParaRPr lang="en-GB" sz="1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Organisational culture – may be difficult to change</a:t>
            </a:r>
          </a:p>
          <a:p>
            <a:pPr lvl="1">
              <a:buFontTx/>
              <a:buBlip>
                <a:blip r:embed="rId3"/>
              </a:buBlip>
            </a:pPr>
            <a:endParaRPr lang="en-GB" sz="1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Nature of the task – needing cooperation? Direction? Structure? Leadership or Management?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2" y="285728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Factors Affecting Leadership Styles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29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76496" y="6381328"/>
            <a:ext cx="1260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Quotation</a:t>
            </a:r>
            <a:endParaRPr lang="en-GB" sz="11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eadership">
            <a:hlinkClick r:id="rId2" tooltip="Leadershi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Leading People</a:t>
            </a:r>
          </a:p>
          <a:p>
            <a:pPr>
              <a:buBlip>
                <a:blip r:embed="rId2"/>
              </a:buBlip>
            </a:pP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Influencing People</a:t>
            </a:r>
          </a:p>
          <a:p>
            <a:pPr>
              <a:buBlip>
                <a:blip r:embed="rId2"/>
              </a:buBlip>
            </a:pP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Commanding People</a:t>
            </a:r>
          </a:p>
          <a:p>
            <a:pPr>
              <a:buBlip>
                <a:blip r:embed="rId2"/>
              </a:buBlip>
            </a:pP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Guiding People</a:t>
            </a:r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2" y="285728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Defining Leadership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6" descr="C:\Users\Loan\Pictures\Microsoft Clip Organizer\j007874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772816"/>
            <a:ext cx="3367164" cy="364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225575"/>
            <a:ext cx="8229600" cy="835273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GB" dirty="0" smtClean="0"/>
              <a:t>Leadership requires a relentless determination to focus on: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Blip>
                <a:blip r:embed="rId3"/>
              </a:buBlip>
            </a:pPr>
            <a:endParaRPr lang="en-US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759807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Leadership Implementation Strategy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31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Puzzle2"/>
          <p:cNvSpPr>
            <a:spLocks noEditPoints="1" noChangeArrowheads="1"/>
          </p:cNvSpPr>
          <p:nvPr/>
        </p:nvSpPr>
        <p:spPr bwMode="auto">
          <a:xfrm>
            <a:off x="5190182" y="3644726"/>
            <a:ext cx="3270250" cy="2498725"/>
          </a:xfrm>
          <a:custGeom>
            <a:avLst/>
            <a:gdLst>
              <a:gd name="T0" fmla="*/ 3816532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80000"/>
          <a:lstStyle/>
          <a:p>
            <a:pPr algn="ctr" fontAlgn="t"/>
            <a:r>
              <a:rPr lang="en-GB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Focus on Progress</a:t>
            </a:r>
            <a:endParaRPr lang="en-GB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" name="Puzzle1"/>
          <p:cNvSpPr>
            <a:spLocks noEditPoints="1" noChangeArrowheads="1"/>
          </p:cNvSpPr>
          <p:nvPr/>
        </p:nvSpPr>
        <p:spPr bwMode="auto">
          <a:xfrm>
            <a:off x="3131195" y="2440673"/>
            <a:ext cx="3529012" cy="1940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356512552 h 21600"/>
              <a:gd name="T4" fmla="*/ 2147483647 w 21600"/>
              <a:gd name="T5" fmla="*/ 585751743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44214976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086 w 21600"/>
              <a:gd name="T25" fmla="*/ 2569 h 21600"/>
              <a:gd name="T26" fmla="*/ 16132 w 21600"/>
              <a:gd name="T27" fmla="*/ 1955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solidFill>
            <a:srgbClr val="CCC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144000" rIns="432000" bIns="0"/>
          <a:lstStyle/>
          <a:p>
            <a:pPr algn="ctr"/>
            <a:endPara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/>
            <a:endParaRPr lang="en-GB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/>
            <a:r>
              <a:rPr lang="en-GB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Uncover and Collaborate</a:t>
            </a:r>
            <a:endParaRPr lang="en-GB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1" name="Puzzle3"/>
          <p:cNvSpPr>
            <a:spLocks noEditPoints="1" noChangeArrowheads="1"/>
          </p:cNvSpPr>
          <p:nvPr/>
        </p:nvSpPr>
        <p:spPr bwMode="auto">
          <a:xfrm>
            <a:off x="1810395" y="1628601"/>
            <a:ext cx="2182812" cy="2736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106328249 h 21600"/>
              <a:gd name="T10" fmla="*/ 714159035 w 21600"/>
              <a:gd name="T11" fmla="*/ 2147483647 h 21600"/>
              <a:gd name="T12" fmla="*/ 2147483647 w 21600"/>
              <a:gd name="T13" fmla="*/ 2147483647 h 21600"/>
              <a:gd name="T14" fmla="*/ 714159035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273 w 21600"/>
              <a:gd name="T25" fmla="*/ 7719 h 21600"/>
              <a:gd name="T26" fmla="*/ 19149 w 21600"/>
              <a:gd name="T27" fmla="*/ 202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6625" y="20892"/>
                </a:moveTo>
                <a:lnTo>
                  <a:pt x="7105" y="21023"/>
                </a:lnTo>
                <a:lnTo>
                  <a:pt x="7513" y="21088"/>
                </a:lnTo>
                <a:lnTo>
                  <a:pt x="7922" y="21115"/>
                </a:lnTo>
                <a:lnTo>
                  <a:pt x="8242" y="21115"/>
                </a:lnTo>
                <a:lnTo>
                  <a:pt x="8544" y="21062"/>
                </a:lnTo>
                <a:lnTo>
                  <a:pt x="8810" y="20997"/>
                </a:lnTo>
                <a:lnTo>
                  <a:pt x="9023" y="20892"/>
                </a:lnTo>
                <a:lnTo>
                  <a:pt x="9148" y="20761"/>
                </a:lnTo>
                <a:lnTo>
                  <a:pt x="9290" y="20616"/>
                </a:lnTo>
                <a:lnTo>
                  <a:pt x="9361" y="20459"/>
                </a:lnTo>
                <a:lnTo>
                  <a:pt x="9396" y="20289"/>
                </a:lnTo>
                <a:lnTo>
                  <a:pt x="9396" y="20092"/>
                </a:lnTo>
                <a:lnTo>
                  <a:pt x="9325" y="19909"/>
                </a:lnTo>
                <a:lnTo>
                  <a:pt x="9219" y="19738"/>
                </a:lnTo>
                <a:lnTo>
                  <a:pt x="9094" y="19555"/>
                </a:lnTo>
                <a:lnTo>
                  <a:pt x="8917" y="19384"/>
                </a:lnTo>
                <a:lnTo>
                  <a:pt x="8650" y="19162"/>
                </a:lnTo>
                <a:lnTo>
                  <a:pt x="8437" y="18900"/>
                </a:lnTo>
                <a:lnTo>
                  <a:pt x="8277" y="18624"/>
                </a:lnTo>
                <a:lnTo>
                  <a:pt x="8135" y="18349"/>
                </a:lnTo>
                <a:lnTo>
                  <a:pt x="8028" y="18048"/>
                </a:lnTo>
                <a:lnTo>
                  <a:pt x="7993" y="17746"/>
                </a:lnTo>
                <a:lnTo>
                  <a:pt x="7993" y="17471"/>
                </a:lnTo>
                <a:lnTo>
                  <a:pt x="8028" y="17169"/>
                </a:lnTo>
                <a:lnTo>
                  <a:pt x="8135" y="16920"/>
                </a:lnTo>
                <a:lnTo>
                  <a:pt x="8277" y="16671"/>
                </a:lnTo>
                <a:lnTo>
                  <a:pt x="8366" y="16540"/>
                </a:lnTo>
                <a:lnTo>
                  <a:pt x="8473" y="16409"/>
                </a:lnTo>
                <a:lnTo>
                  <a:pt x="8615" y="16317"/>
                </a:lnTo>
                <a:lnTo>
                  <a:pt x="8739" y="16213"/>
                </a:lnTo>
                <a:lnTo>
                  <a:pt x="8881" y="16134"/>
                </a:lnTo>
                <a:lnTo>
                  <a:pt x="9059" y="16055"/>
                </a:lnTo>
                <a:lnTo>
                  <a:pt x="9254" y="15990"/>
                </a:lnTo>
                <a:lnTo>
                  <a:pt x="9432" y="15911"/>
                </a:lnTo>
                <a:lnTo>
                  <a:pt x="9663" y="15885"/>
                </a:lnTo>
                <a:lnTo>
                  <a:pt x="9876" y="15833"/>
                </a:lnTo>
                <a:lnTo>
                  <a:pt x="10142" y="15806"/>
                </a:lnTo>
                <a:lnTo>
                  <a:pt x="10391" y="15806"/>
                </a:lnTo>
                <a:lnTo>
                  <a:pt x="10728" y="15806"/>
                </a:lnTo>
                <a:lnTo>
                  <a:pt x="10995" y="15806"/>
                </a:lnTo>
                <a:lnTo>
                  <a:pt x="11279" y="15833"/>
                </a:lnTo>
                <a:lnTo>
                  <a:pt x="11546" y="15885"/>
                </a:lnTo>
                <a:lnTo>
                  <a:pt x="11776" y="15937"/>
                </a:lnTo>
                <a:lnTo>
                  <a:pt x="12025" y="15990"/>
                </a:lnTo>
                <a:lnTo>
                  <a:pt x="12221" y="16055"/>
                </a:lnTo>
                <a:lnTo>
                  <a:pt x="12434" y="16134"/>
                </a:lnTo>
                <a:lnTo>
                  <a:pt x="12611" y="16213"/>
                </a:lnTo>
                <a:lnTo>
                  <a:pt x="12771" y="16317"/>
                </a:lnTo>
                <a:lnTo>
                  <a:pt x="12913" y="16409"/>
                </a:lnTo>
                <a:lnTo>
                  <a:pt x="13038" y="16514"/>
                </a:lnTo>
                <a:lnTo>
                  <a:pt x="13251" y="16737"/>
                </a:lnTo>
                <a:lnTo>
                  <a:pt x="13428" y="16986"/>
                </a:lnTo>
                <a:lnTo>
                  <a:pt x="13517" y="17248"/>
                </a:lnTo>
                <a:lnTo>
                  <a:pt x="13588" y="17523"/>
                </a:lnTo>
                <a:lnTo>
                  <a:pt x="13588" y="17799"/>
                </a:lnTo>
                <a:lnTo>
                  <a:pt x="13517" y="18074"/>
                </a:lnTo>
                <a:lnTo>
                  <a:pt x="13428" y="18323"/>
                </a:lnTo>
                <a:lnTo>
                  <a:pt x="13286" y="18572"/>
                </a:lnTo>
                <a:lnTo>
                  <a:pt x="13109" y="18808"/>
                </a:lnTo>
                <a:lnTo>
                  <a:pt x="12878" y="19031"/>
                </a:lnTo>
                <a:lnTo>
                  <a:pt x="12434" y="19411"/>
                </a:lnTo>
                <a:lnTo>
                  <a:pt x="12132" y="19738"/>
                </a:lnTo>
                <a:lnTo>
                  <a:pt x="12025" y="19856"/>
                </a:lnTo>
                <a:lnTo>
                  <a:pt x="11919" y="20014"/>
                </a:lnTo>
                <a:lnTo>
                  <a:pt x="11883" y="20132"/>
                </a:lnTo>
                <a:lnTo>
                  <a:pt x="11883" y="20263"/>
                </a:lnTo>
                <a:lnTo>
                  <a:pt x="11883" y="20394"/>
                </a:lnTo>
                <a:lnTo>
                  <a:pt x="11954" y="20485"/>
                </a:lnTo>
                <a:lnTo>
                  <a:pt x="12061" y="20590"/>
                </a:lnTo>
                <a:lnTo>
                  <a:pt x="12185" y="20695"/>
                </a:lnTo>
                <a:lnTo>
                  <a:pt x="12327" y="20787"/>
                </a:lnTo>
                <a:lnTo>
                  <a:pt x="12540" y="20892"/>
                </a:lnTo>
                <a:lnTo>
                  <a:pt x="12771" y="20997"/>
                </a:lnTo>
                <a:lnTo>
                  <a:pt x="13073" y="21088"/>
                </a:lnTo>
                <a:lnTo>
                  <a:pt x="13428" y="21193"/>
                </a:lnTo>
                <a:lnTo>
                  <a:pt x="13873" y="21298"/>
                </a:lnTo>
                <a:lnTo>
                  <a:pt x="14317" y="21390"/>
                </a:lnTo>
                <a:lnTo>
                  <a:pt x="14778" y="21468"/>
                </a:lnTo>
                <a:lnTo>
                  <a:pt x="15294" y="21547"/>
                </a:lnTo>
                <a:lnTo>
                  <a:pt x="15809" y="21600"/>
                </a:lnTo>
                <a:lnTo>
                  <a:pt x="16359" y="21652"/>
                </a:lnTo>
                <a:lnTo>
                  <a:pt x="16875" y="21678"/>
                </a:lnTo>
                <a:lnTo>
                  <a:pt x="17407" y="21678"/>
                </a:lnTo>
                <a:lnTo>
                  <a:pt x="17958" y="21678"/>
                </a:lnTo>
                <a:lnTo>
                  <a:pt x="18473" y="21652"/>
                </a:lnTo>
                <a:lnTo>
                  <a:pt x="18953" y="21573"/>
                </a:lnTo>
                <a:lnTo>
                  <a:pt x="19397" y="21495"/>
                </a:lnTo>
                <a:lnTo>
                  <a:pt x="19841" y="21390"/>
                </a:lnTo>
                <a:lnTo>
                  <a:pt x="20214" y="21272"/>
                </a:lnTo>
                <a:lnTo>
                  <a:pt x="20551" y="21088"/>
                </a:lnTo>
                <a:lnTo>
                  <a:pt x="20480" y="20787"/>
                </a:lnTo>
                <a:lnTo>
                  <a:pt x="20409" y="20485"/>
                </a:lnTo>
                <a:lnTo>
                  <a:pt x="20356" y="20158"/>
                </a:lnTo>
                <a:lnTo>
                  <a:pt x="20356" y="19804"/>
                </a:lnTo>
                <a:lnTo>
                  <a:pt x="20321" y="19083"/>
                </a:lnTo>
                <a:lnTo>
                  <a:pt x="20356" y="18349"/>
                </a:lnTo>
                <a:lnTo>
                  <a:pt x="20409" y="17641"/>
                </a:lnTo>
                <a:lnTo>
                  <a:pt x="20480" y="17012"/>
                </a:lnTo>
                <a:lnTo>
                  <a:pt x="20551" y="16488"/>
                </a:lnTo>
                <a:lnTo>
                  <a:pt x="20551" y="16055"/>
                </a:lnTo>
                <a:lnTo>
                  <a:pt x="20551" y="15911"/>
                </a:lnTo>
                <a:lnTo>
                  <a:pt x="20445" y="15754"/>
                </a:lnTo>
                <a:lnTo>
                  <a:pt x="20356" y="15610"/>
                </a:lnTo>
                <a:lnTo>
                  <a:pt x="20178" y="15452"/>
                </a:lnTo>
                <a:lnTo>
                  <a:pt x="20001" y="15334"/>
                </a:lnTo>
                <a:lnTo>
                  <a:pt x="19770" y="15230"/>
                </a:lnTo>
                <a:lnTo>
                  <a:pt x="19521" y="15125"/>
                </a:lnTo>
                <a:lnTo>
                  <a:pt x="19290" y="15059"/>
                </a:lnTo>
                <a:lnTo>
                  <a:pt x="19024" y="15007"/>
                </a:lnTo>
                <a:lnTo>
                  <a:pt x="18740" y="14954"/>
                </a:lnTo>
                <a:lnTo>
                  <a:pt x="18509" y="14954"/>
                </a:lnTo>
                <a:lnTo>
                  <a:pt x="18225" y="14954"/>
                </a:lnTo>
                <a:lnTo>
                  <a:pt x="17994" y="15007"/>
                </a:lnTo>
                <a:lnTo>
                  <a:pt x="17763" y="15085"/>
                </a:lnTo>
                <a:lnTo>
                  <a:pt x="17550" y="15177"/>
                </a:lnTo>
                <a:lnTo>
                  <a:pt x="17372" y="15308"/>
                </a:lnTo>
                <a:lnTo>
                  <a:pt x="17176" y="15426"/>
                </a:lnTo>
                <a:lnTo>
                  <a:pt x="16928" y="15557"/>
                </a:lnTo>
                <a:lnTo>
                  <a:pt x="16661" y="15636"/>
                </a:lnTo>
                <a:lnTo>
                  <a:pt x="16359" y="15688"/>
                </a:lnTo>
                <a:lnTo>
                  <a:pt x="16022" y="15715"/>
                </a:lnTo>
                <a:lnTo>
                  <a:pt x="15667" y="15688"/>
                </a:lnTo>
                <a:lnTo>
                  <a:pt x="15294" y="15662"/>
                </a:lnTo>
                <a:lnTo>
                  <a:pt x="14956" y="15583"/>
                </a:lnTo>
                <a:lnTo>
                  <a:pt x="14619" y="15479"/>
                </a:lnTo>
                <a:lnTo>
                  <a:pt x="14281" y="15334"/>
                </a:lnTo>
                <a:lnTo>
                  <a:pt x="13961" y="15177"/>
                </a:lnTo>
                <a:lnTo>
                  <a:pt x="13695" y="14981"/>
                </a:lnTo>
                <a:lnTo>
                  <a:pt x="13588" y="14850"/>
                </a:lnTo>
                <a:lnTo>
                  <a:pt x="13482" y="14732"/>
                </a:lnTo>
                <a:lnTo>
                  <a:pt x="13393" y="14600"/>
                </a:lnTo>
                <a:lnTo>
                  <a:pt x="13322" y="14456"/>
                </a:lnTo>
                <a:lnTo>
                  <a:pt x="13251" y="14299"/>
                </a:lnTo>
                <a:lnTo>
                  <a:pt x="13215" y="14155"/>
                </a:lnTo>
                <a:lnTo>
                  <a:pt x="13180" y="13971"/>
                </a:lnTo>
                <a:lnTo>
                  <a:pt x="13180" y="13801"/>
                </a:lnTo>
                <a:lnTo>
                  <a:pt x="13180" y="13591"/>
                </a:lnTo>
                <a:lnTo>
                  <a:pt x="13215" y="13395"/>
                </a:lnTo>
                <a:lnTo>
                  <a:pt x="13251" y="13198"/>
                </a:lnTo>
                <a:lnTo>
                  <a:pt x="13322" y="13015"/>
                </a:lnTo>
                <a:lnTo>
                  <a:pt x="13393" y="12870"/>
                </a:lnTo>
                <a:lnTo>
                  <a:pt x="13482" y="12713"/>
                </a:lnTo>
                <a:lnTo>
                  <a:pt x="13588" y="12569"/>
                </a:lnTo>
                <a:lnTo>
                  <a:pt x="13730" y="12438"/>
                </a:lnTo>
                <a:lnTo>
                  <a:pt x="13997" y="12215"/>
                </a:lnTo>
                <a:lnTo>
                  <a:pt x="14334" y="12005"/>
                </a:lnTo>
                <a:lnTo>
                  <a:pt x="14690" y="11861"/>
                </a:lnTo>
                <a:lnTo>
                  <a:pt x="15063" y="11756"/>
                </a:lnTo>
                <a:lnTo>
                  <a:pt x="15436" y="11678"/>
                </a:lnTo>
                <a:lnTo>
                  <a:pt x="15809" y="11638"/>
                </a:lnTo>
                <a:lnTo>
                  <a:pt x="16182" y="11638"/>
                </a:lnTo>
                <a:lnTo>
                  <a:pt x="16555" y="11678"/>
                </a:lnTo>
                <a:lnTo>
                  <a:pt x="16910" y="11730"/>
                </a:lnTo>
                <a:lnTo>
                  <a:pt x="17248" y="11835"/>
                </a:lnTo>
                <a:lnTo>
                  <a:pt x="17514" y="11966"/>
                </a:lnTo>
                <a:lnTo>
                  <a:pt x="17763" y="12110"/>
                </a:lnTo>
                <a:lnTo>
                  <a:pt x="17887" y="12215"/>
                </a:lnTo>
                <a:lnTo>
                  <a:pt x="18065" y="12307"/>
                </a:lnTo>
                <a:lnTo>
                  <a:pt x="18260" y="12412"/>
                </a:lnTo>
                <a:lnTo>
                  <a:pt x="18438" y="12464"/>
                </a:lnTo>
                <a:lnTo>
                  <a:pt x="18669" y="12543"/>
                </a:lnTo>
                <a:lnTo>
                  <a:pt x="18882" y="12569"/>
                </a:lnTo>
                <a:lnTo>
                  <a:pt x="19113" y="12595"/>
                </a:lnTo>
                <a:lnTo>
                  <a:pt x="19361" y="12608"/>
                </a:lnTo>
                <a:lnTo>
                  <a:pt x="19592" y="12608"/>
                </a:lnTo>
                <a:lnTo>
                  <a:pt x="19841" y="12595"/>
                </a:lnTo>
                <a:lnTo>
                  <a:pt x="20072" y="12543"/>
                </a:lnTo>
                <a:lnTo>
                  <a:pt x="20321" y="12490"/>
                </a:lnTo>
                <a:lnTo>
                  <a:pt x="20551" y="12438"/>
                </a:lnTo>
                <a:lnTo>
                  <a:pt x="20800" y="12333"/>
                </a:lnTo>
                <a:lnTo>
                  <a:pt x="20996" y="12241"/>
                </a:lnTo>
                <a:lnTo>
                  <a:pt x="21244" y="12110"/>
                </a:lnTo>
                <a:lnTo>
                  <a:pt x="21298" y="12032"/>
                </a:lnTo>
                <a:lnTo>
                  <a:pt x="21404" y="11966"/>
                </a:lnTo>
                <a:lnTo>
                  <a:pt x="21475" y="11861"/>
                </a:lnTo>
                <a:lnTo>
                  <a:pt x="21511" y="11730"/>
                </a:lnTo>
                <a:lnTo>
                  <a:pt x="21617" y="11481"/>
                </a:lnTo>
                <a:lnTo>
                  <a:pt x="21653" y="11180"/>
                </a:lnTo>
                <a:lnTo>
                  <a:pt x="21653" y="10826"/>
                </a:lnTo>
                <a:lnTo>
                  <a:pt x="21653" y="10472"/>
                </a:lnTo>
                <a:lnTo>
                  <a:pt x="21582" y="10092"/>
                </a:lnTo>
                <a:lnTo>
                  <a:pt x="21511" y="9725"/>
                </a:lnTo>
                <a:lnTo>
                  <a:pt x="21298" y="8912"/>
                </a:lnTo>
                <a:lnTo>
                  <a:pt x="21067" y="8191"/>
                </a:lnTo>
                <a:lnTo>
                  <a:pt x="20800" y="7536"/>
                </a:lnTo>
                <a:lnTo>
                  <a:pt x="20551" y="7025"/>
                </a:lnTo>
                <a:lnTo>
                  <a:pt x="20001" y="7103"/>
                </a:lnTo>
                <a:lnTo>
                  <a:pt x="19432" y="7156"/>
                </a:lnTo>
                <a:lnTo>
                  <a:pt x="18846" y="7208"/>
                </a:lnTo>
                <a:lnTo>
                  <a:pt x="18225" y="7208"/>
                </a:lnTo>
                <a:lnTo>
                  <a:pt x="17656" y="7208"/>
                </a:lnTo>
                <a:lnTo>
                  <a:pt x="17070" y="7182"/>
                </a:lnTo>
                <a:lnTo>
                  <a:pt x="16484" y="7156"/>
                </a:lnTo>
                <a:lnTo>
                  <a:pt x="15986" y="7103"/>
                </a:lnTo>
                <a:lnTo>
                  <a:pt x="14992" y="6999"/>
                </a:lnTo>
                <a:lnTo>
                  <a:pt x="14210" y="6907"/>
                </a:lnTo>
                <a:lnTo>
                  <a:pt x="13695" y="6828"/>
                </a:lnTo>
                <a:lnTo>
                  <a:pt x="13517" y="6802"/>
                </a:lnTo>
                <a:lnTo>
                  <a:pt x="13073" y="6645"/>
                </a:lnTo>
                <a:lnTo>
                  <a:pt x="12700" y="6474"/>
                </a:lnTo>
                <a:lnTo>
                  <a:pt x="12363" y="6304"/>
                </a:lnTo>
                <a:lnTo>
                  <a:pt x="12132" y="6094"/>
                </a:lnTo>
                <a:lnTo>
                  <a:pt x="11919" y="5871"/>
                </a:lnTo>
                <a:lnTo>
                  <a:pt x="11776" y="5649"/>
                </a:lnTo>
                <a:lnTo>
                  <a:pt x="11688" y="5413"/>
                </a:lnTo>
                <a:lnTo>
                  <a:pt x="11617" y="5190"/>
                </a:lnTo>
                <a:lnTo>
                  <a:pt x="11617" y="4941"/>
                </a:lnTo>
                <a:lnTo>
                  <a:pt x="11652" y="4718"/>
                </a:lnTo>
                <a:lnTo>
                  <a:pt x="11723" y="4482"/>
                </a:lnTo>
                <a:lnTo>
                  <a:pt x="11812" y="4285"/>
                </a:lnTo>
                <a:lnTo>
                  <a:pt x="11919" y="4089"/>
                </a:lnTo>
                <a:lnTo>
                  <a:pt x="12096" y="3905"/>
                </a:lnTo>
                <a:lnTo>
                  <a:pt x="12292" y="3735"/>
                </a:lnTo>
                <a:lnTo>
                  <a:pt x="12505" y="3604"/>
                </a:lnTo>
                <a:lnTo>
                  <a:pt x="12700" y="3460"/>
                </a:lnTo>
                <a:lnTo>
                  <a:pt x="12878" y="3250"/>
                </a:lnTo>
                <a:lnTo>
                  <a:pt x="13038" y="3027"/>
                </a:lnTo>
                <a:lnTo>
                  <a:pt x="13180" y="2752"/>
                </a:lnTo>
                <a:lnTo>
                  <a:pt x="13286" y="2477"/>
                </a:lnTo>
                <a:lnTo>
                  <a:pt x="13322" y="2175"/>
                </a:lnTo>
                <a:lnTo>
                  <a:pt x="13357" y="1874"/>
                </a:lnTo>
                <a:lnTo>
                  <a:pt x="13286" y="1572"/>
                </a:lnTo>
                <a:lnTo>
                  <a:pt x="13180" y="1271"/>
                </a:lnTo>
                <a:lnTo>
                  <a:pt x="13038" y="983"/>
                </a:lnTo>
                <a:lnTo>
                  <a:pt x="12949" y="865"/>
                </a:lnTo>
                <a:lnTo>
                  <a:pt x="12807" y="733"/>
                </a:lnTo>
                <a:lnTo>
                  <a:pt x="12665" y="616"/>
                </a:lnTo>
                <a:lnTo>
                  <a:pt x="12505" y="511"/>
                </a:lnTo>
                <a:lnTo>
                  <a:pt x="12327" y="406"/>
                </a:lnTo>
                <a:lnTo>
                  <a:pt x="12132" y="314"/>
                </a:lnTo>
                <a:lnTo>
                  <a:pt x="11883" y="235"/>
                </a:lnTo>
                <a:lnTo>
                  <a:pt x="11652" y="183"/>
                </a:lnTo>
                <a:lnTo>
                  <a:pt x="11368" y="104"/>
                </a:lnTo>
                <a:lnTo>
                  <a:pt x="11101" y="78"/>
                </a:lnTo>
                <a:lnTo>
                  <a:pt x="10800" y="52"/>
                </a:lnTo>
                <a:lnTo>
                  <a:pt x="10444" y="52"/>
                </a:lnTo>
                <a:lnTo>
                  <a:pt x="10142" y="52"/>
                </a:lnTo>
                <a:lnTo>
                  <a:pt x="9840" y="78"/>
                </a:lnTo>
                <a:lnTo>
                  <a:pt x="9574" y="104"/>
                </a:lnTo>
                <a:lnTo>
                  <a:pt x="9325" y="157"/>
                </a:lnTo>
                <a:lnTo>
                  <a:pt x="9094" y="209"/>
                </a:lnTo>
                <a:lnTo>
                  <a:pt x="8846" y="262"/>
                </a:lnTo>
                <a:lnTo>
                  <a:pt x="8650" y="340"/>
                </a:lnTo>
                <a:lnTo>
                  <a:pt x="8437" y="432"/>
                </a:lnTo>
                <a:lnTo>
                  <a:pt x="8277" y="511"/>
                </a:lnTo>
                <a:lnTo>
                  <a:pt x="8100" y="616"/>
                </a:lnTo>
                <a:lnTo>
                  <a:pt x="7957" y="707"/>
                </a:lnTo>
                <a:lnTo>
                  <a:pt x="7833" y="838"/>
                </a:lnTo>
                <a:lnTo>
                  <a:pt x="7620" y="1061"/>
                </a:lnTo>
                <a:lnTo>
                  <a:pt x="7442" y="1336"/>
                </a:lnTo>
                <a:lnTo>
                  <a:pt x="7353" y="1599"/>
                </a:lnTo>
                <a:lnTo>
                  <a:pt x="7318" y="1900"/>
                </a:lnTo>
                <a:lnTo>
                  <a:pt x="7318" y="2175"/>
                </a:lnTo>
                <a:lnTo>
                  <a:pt x="7353" y="2450"/>
                </a:lnTo>
                <a:lnTo>
                  <a:pt x="7442" y="2726"/>
                </a:lnTo>
                <a:lnTo>
                  <a:pt x="7620" y="2975"/>
                </a:lnTo>
                <a:lnTo>
                  <a:pt x="7833" y="3198"/>
                </a:lnTo>
                <a:lnTo>
                  <a:pt x="8064" y="3433"/>
                </a:lnTo>
                <a:lnTo>
                  <a:pt x="8295" y="3630"/>
                </a:lnTo>
                <a:lnTo>
                  <a:pt x="8508" y="3853"/>
                </a:lnTo>
                <a:lnTo>
                  <a:pt x="8686" y="4089"/>
                </a:lnTo>
                <a:lnTo>
                  <a:pt x="8775" y="4312"/>
                </a:lnTo>
                <a:lnTo>
                  <a:pt x="8846" y="4561"/>
                </a:lnTo>
                <a:lnTo>
                  <a:pt x="8846" y="4810"/>
                </a:lnTo>
                <a:lnTo>
                  <a:pt x="8810" y="5059"/>
                </a:lnTo>
                <a:lnTo>
                  <a:pt x="8721" y="5295"/>
                </a:lnTo>
                <a:lnTo>
                  <a:pt x="8579" y="5544"/>
                </a:lnTo>
                <a:lnTo>
                  <a:pt x="8366" y="5766"/>
                </a:lnTo>
                <a:lnTo>
                  <a:pt x="8135" y="5976"/>
                </a:lnTo>
                <a:lnTo>
                  <a:pt x="7833" y="6199"/>
                </a:lnTo>
                <a:lnTo>
                  <a:pt x="7478" y="6369"/>
                </a:lnTo>
                <a:lnTo>
                  <a:pt x="7069" y="6527"/>
                </a:lnTo>
                <a:lnTo>
                  <a:pt x="6590" y="6671"/>
                </a:lnTo>
                <a:lnTo>
                  <a:pt x="6092" y="6802"/>
                </a:lnTo>
                <a:lnTo>
                  <a:pt x="5684" y="6802"/>
                </a:lnTo>
                <a:lnTo>
                  <a:pt x="5133" y="6802"/>
                </a:lnTo>
                <a:lnTo>
                  <a:pt x="4547" y="6802"/>
                </a:lnTo>
                <a:lnTo>
                  <a:pt x="3872" y="6802"/>
                </a:lnTo>
                <a:lnTo>
                  <a:pt x="3144" y="6802"/>
                </a:lnTo>
                <a:lnTo>
                  <a:pt x="2362" y="6802"/>
                </a:lnTo>
                <a:lnTo>
                  <a:pt x="1545" y="6802"/>
                </a:lnTo>
                <a:lnTo>
                  <a:pt x="692" y="6802"/>
                </a:lnTo>
                <a:lnTo>
                  <a:pt x="586" y="7234"/>
                </a:lnTo>
                <a:lnTo>
                  <a:pt x="461" y="7837"/>
                </a:lnTo>
                <a:lnTo>
                  <a:pt x="355" y="8493"/>
                </a:lnTo>
                <a:lnTo>
                  <a:pt x="248" y="9187"/>
                </a:lnTo>
                <a:lnTo>
                  <a:pt x="142" y="9869"/>
                </a:lnTo>
                <a:lnTo>
                  <a:pt x="106" y="10498"/>
                </a:lnTo>
                <a:lnTo>
                  <a:pt x="106" y="10983"/>
                </a:lnTo>
                <a:lnTo>
                  <a:pt x="106" y="11311"/>
                </a:lnTo>
                <a:lnTo>
                  <a:pt x="213" y="11481"/>
                </a:lnTo>
                <a:lnTo>
                  <a:pt x="319" y="11651"/>
                </a:lnTo>
                <a:lnTo>
                  <a:pt x="497" y="11783"/>
                </a:lnTo>
                <a:lnTo>
                  <a:pt x="692" y="11914"/>
                </a:lnTo>
                <a:lnTo>
                  <a:pt x="941" y="12032"/>
                </a:lnTo>
                <a:lnTo>
                  <a:pt x="1207" y="12110"/>
                </a:lnTo>
                <a:lnTo>
                  <a:pt x="1509" y="12189"/>
                </a:lnTo>
                <a:lnTo>
                  <a:pt x="1794" y="12241"/>
                </a:lnTo>
                <a:lnTo>
                  <a:pt x="2131" y="12267"/>
                </a:lnTo>
                <a:lnTo>
                  <a:pt x="2433" y="12281"/>
                </a:lnTo>
                <a:lnTo>
                  <a:pt x="2735" y="12267"/>
                </a:lnTo>
                <a:lnTo>
                  <a:pt x="3055" y="12241"/>
                </a:lnTo>
                <a:lnTo>
                  <a:pt x="3357" y="12189"/>
                </a:lnTo>
                <a:lnTo>
                  <a:pt x="3623" y="12084"/>
                </a:lnTo>
                <a:lnTo>
                  <a:pt x="3872" y="11979"/>
                </a:lnTo>
                <a:lnTo>
                  <a:pt x="4103" y="11861"/>
                </a:lnTo>
                <a:lnTo>
                  <a:pt x="4316" y="11704"/>
                </a:lnTo>
                <a:lnTo>
                  <a:pt x="4582" y="11612"/>
                </a:lnTo>
                <a:lnTo>
                  <a:pt x="4849" y="11533"/>
                </a:lnTo>
                <a:lnTo>
                  <a:pt x="5169" y="11507"/>
                </a:lnTo>
                <a:lnTo>
                  <a:pt x="5506" y="11481"/>
                </a:lnTo>
                <a:lnTo>
                  <a:pt x="5808" y="11507"/>
                </a:lnTo>
                <a:lnTo>
                  <a:pt x="6146" y="11560"/>
                </a:lnTo>
                <a:lnTo>
                  <a:pt x="6501" y="11651"/>
                </a:lnTo>
                <a:lnTo>
                  <a:pt x="6803" y="11783"/>
                </a:lnTo>
                <a:lnTo>
                  <a:pt x="7105" y="11940"/>
                </a:lnTo>
                <a:lnTo>
                  <a:pt x="7353" y="12110"/>
                </a:lnTo>
                <a:lnTo>
                  <a:pt x="7584" y="12333"/>
                </a:lnTo>
                <a:lnTo>
                  <a:pt x="7798" y="12595"/>
                </a:lnTo>
                <a:lnTo>
                  <a:pt x="7922" y="12870"/>
                </a:lnTo>
                <a:lnTo>
                  <a:pt x="8028" y="13198"/>
                </a:lnTo>
                <a:lnTo>
                  <a:pt x="8064" y="13526"/>
                </a:lnTo>
                <a:lnTo>
                  <a:pt x="8028" y="13775"/>
                </a:lnTo>
                <a:lnTo>
                  <a:pt x="7922" y="13998"/>
                </a:lnTo>
                <a:lnTo>
                  <a:pt x="7798" y="14220"/>
                </a:lnTo>
                <a:lnTo>
                  <a:pt x="7584" y="14404"/>
                </a:lnTo>
                <a:lnTo>
                  <a:pt x="7353" y="14574"/>
                </a:lnTo>
                <a:lnTo>
                  <a:pt x="7105" y="14732"/>
                </a:lnTo>
                <a:lnTo>
                  <a:pt x="6803" y="14850"/>
                </a:lnTo>
                <a:lnTo>
                  <a:pt x="6501" y="14954"/>
                </a:lnTo>
                <a:lnTo>
                  <a:pt x="6146" y="15033"/>
                </a:lnTo>
                <a:lnTo>
                  <a:pt x="5808" y="15085"/>
                </a:lnTo>
                <a:lnTo>
                  <a:pt x="5506" y="15085"/>
                </a:lnTo>
                <a:lnTo>
                  <a:pt x="5169" y="15059"/>
                </a:lnTo>
                <a:lnTo>
                  <a:pt x="4849" y="15007"/>
                </a:lnTo>
                <a:lnTo>
                  <a:pt x="4582" y="14902"/>
                </a:lnTo>
                <a:lnTo>
                  <a:pt x="4316" y="14784"/>
                </a:lnTo>
                <a:lnTo>
                  <a:pt x="4103" y="14600"/>
                </a:lnTo>
                <a:lnTo>
                  <a:pt x="3907" y="14430"/>
                </a:lnTo>
                <a:lnTo>
                  <a:pt x="3659" y="14299"/>
                </a:lnTo>
                <a:lnTo>
                  <a:pt x="3428" y="14194"/>
                </a:lnTo>
                <a:lnTo>
                  <a:pt x="3179" y="14129"/>
                </a:lnTo>
                <a:lnTo>
                  <a:pt x="2913" y="14102"/>
                </a:lnTo>
                <a:lnTo>
                  <a:pt x="2646" y="14102"/>
                </a:lnTo>
                <a:lnTo>
                  <a:pt x="2362" y="14129"/>
                </a:lnTo>
                <a:lnTo>
                  <a:pt x="2096" y="14168"/>
                </a:lnTo>
                <a:lnTo>
                  <a:pt x="1811" y="14273"/>
                </a:lnTo>
                <a:lnTo>
                  <a:pt x="1545" y="14378"/>
                </a:lnTo>
                <a:lnTo>
                  <a:pt x="1314" y="14496"/>
                </a:lnTo>
                <a:lnTo>
                  <a:pt x="1065" y="14653"/>
                </a:lnTo>
                <a:lnTo>
                  <a:pt x="870" y="14797"/>
                </a:lnTo>
                <a:lnTo>
                  <a:pt x="657" y="14981"/>
                </a:lnTo>
                <a:lnTo>
                  <a:pt x="497" y="15177"/>
                </a:lnTo>
                <a:lnTo>
                  <a:pt x="390" y="15413"/>
                </a:lnTo>
                <a:lnTo>
                  <a:pt x="284" y="15636"/>
                </a:lnTo>
                <a:lnTo>
                  <a:pt x="248" y="15911"/>
                </a:lnTo>
                <a:lnTo>
                  <a:pt x="284" y="16239"/>
                </a:lnTo>
                <a:lnTo>
                  <a:pt x="319" y="16566"/>
                </a:lnTo>
                <a:lnTo>
                  <a:pt x="497" y="17340"/>
                </a:lnTo>
                <a:lnTo>
                  <a:pt x="692" y="18152"/>
                </a:lnTo>
                <a:lnTo>
                  <a:pt x="799" y="18559"/>
                </a:lnTo>
                <a:lnTo>
                  <a:pt x="905" y="18978"/>
                </a:lnTo>
                <a:lnTo>
                  <a:pt x="959" y="19384"/>
                </a:lnTo>
                <a:lnTo>
                  <a:pt x="994" y="19791"/>
                </a:lnTo>
                <a:lnTo>
                  <a:pt x="994" y="20132"/>
                </a:lnTo>
                <a:lnTo>
                  <a:pt x="959" y="20485"/>
                </a:lnTo>
                <a:lnTo>
                  <a:pt x="941" y="20669"/>
                </a:lnTo>
                <a:lnTo>
                  <a:pt x="870" y="20813"/>
                </a:lnTo>
                <a:lnTo>
                  <a:pt x="799" y="20970"/>
                </a:lnTo>
                <a:lnTo>
                  <a:pt x="692" y="21088"/>
                </a:lnTo>
                <a:lnTo>
                  <a:pt x="1474" y="20997"/>
                </a:lnTo>
                <a:lnTo>
                  <a:pt x="2291" y="20866"/>
                </a:lnTo>
                <a:lnTo>
                  <a:pt x="3108" y="20787"/>
                </a:lnTo>
                <a:lnTo>
                  <a:pt x="3907" y="20721"/>
                </a:lnTo>
                <a:lnTo>
                  <a:pt x="4653" y="20695"/>
                </a:lnTo>
                <a:lnTo>
                  <a:pt x="5364" y="20695"/>
                </a:lnTo>
                <a:lnTo>
                  <a:pt x="5701" y="20721"/>
                </a:lnTo>
                <a:lnTo>
                  <a:pt x="6057" y="20761"/>
                </a:lnTo>
                <a:lnTo>
                  <a:pt x="6323" y="20813"/>
                </a:lnTo>
                <a:lnTo>
                  <a:pt x="6625" y="20892"/>
                </a:lnTo>
                <a:close/>
              </a:path>
            </a:pathLst>
          </a:custGeom>
          <a:solidFill>
            <a:srgbClr val="FFBE7D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108000" tIns="0" bIns="144000"/>
          <a:lstStyle/>
          <a:p>
            <a:pPr algn="ctr" fontAlgn="t"/>
            <a:r>
              <a:rPr lang="en-GB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Get the Big Picture Right</a:t>
            </a:r>
            <a:endParaRPr lang="en-GB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2" name="Puzzle2"/>
          <p:cNvSpPr>
            <a:spLocks noEditPoints="1" noChangeArrowheads="1"/>
          </p:cNvSpPr>
          <p:nvPr/>
        </p:nvSpPr>
        <p:spPr bwMode="auto">
          <a:xfrm>
            <a:off x="1188095" y="3644726"/>
            <a:ext cx="3454400" cy="2498725"/>
          </a:xfrm>
          <a:custGeom>
            <a:avLst/>
            <a:gdLst>
              <a:gd name="T0" fmla="*/ 44988766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t"/>
            <a:endParaRPr lang="en-GB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 fontAlgn="t"/>
            <a:r>
              <a:rPr lang="en-GB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Elicit Genuine Buy-in</a:t>
            </a:r>
            <a:endParaRPr lang="en-GB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3" name="Puzzle4"/>
          <p:cNvSpPr>
            <a:spLocks noEditPoints="1" noChangeArrowheads="1"/>
          </p:cNvSpPr>
          <p:nvPr/>
        </p:nvSpPr>
        <p:spPr bwMode="auto">
          <a:xfrm>
            <a:off x="3851920" y="3619326"/>
            <a:ext cx="2101850" cy="3194050"/>
          </a:xfrm>
          <a:custGeom>
            <a:avLst/>
            <a:gdLst>
              <a:gd name="T0" fmla="*/ 2147483647 w 21600"/>
              <a:gd name="T1" fmla="*/ 2147483647 h 21600"/>
              <a:gd name="T2" fmla="*/ 41738541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35576538 h 21600"/>
              <a:gd name="T14" fmla="*/ 41738541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076 w 21600"/>
              <a:gd name="T25" fmla="*/ 5664 h 21600"/>
              <a:gd name="T26" fmla="*/ 20203 w 21600"/>
              <a:gd name="T27" fmla="*/ 1598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solidFill>
            <a:srgbClr val="D8EBB3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08000"/>
          <a:lstStyle/>
          <a:p>
            <a:pPr algn="ctr" fontAlgn="t"/>
            <a:r>
              <a:rPr lang="en-GB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Build </a:t>
            </a:r>
          </a:p>
          <a:p>
            <a:pPr algn="ctr" fontAlgn="t"/>
            <a:r>
              <a:rPr lang="en-GB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Trust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759807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Implementation Strategy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32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Puzzle2"/>
          <p:cNvSpPr>
            <a:spLocks noEditPoints="1" noChangeArrowheads="1"/>
          </p:cNvSpPr>
          <p:nvPr/>
        </p:nvSpPr>
        <p:spPr bwMode="auto">
          <a:xfrm>
            <a:off x="2412000" y="3214856"/>
            <a:ext cx="2289600" cy="1476000"/>
          </a:xfrm>
          <a:custGeom>
            <a:avLst/>
            <a:gdLst>
              <a:gd name="T0" fmla="*/ 3816532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80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Focus on Progress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6" name="Puzzle1"/>
          <p:cNvSpPr>
            <a:spLocks noChangeAspect="1" noEditPoints="1" noChangeArrowheads="1"/>
          </p:cNvSpPr>
          <p:nvPr/>
        </p:nvSpPr>
        <p:spPr bwMode="auto">
          <a:xfrm>
            <a:off x="1224000" y="2492896"/>
            <a:ext cx="2095154" cy="115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356512552 h 21600"/>
              <a:gd name="T4" fmla="*/ 2147483647 w 21600"/>
              <a:gd name="T5" fmla="*/ 585751743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44214976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086 w 21600"/>
              <a:gd name="T25" fmla="*/ 2569 h 21600"/>
              <a:gd name="T26" fmla="*/ 16132 w 21600"/>
              <a:gd name="T27" fmla="*/ 1955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solidFill>
            <a:srgbClr val="CCC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144000" rIns="432000" bIns="0"/>
          <a:lstStyle/>
          <a:p>
            <a:pPr algn="ctr"/>
            <a:endParaRPr lang="en-GB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/>
            <a:endParaRPr lang="en-GB" sz="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marL="85725" algn="ctr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Uncover and Collaborate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7" name="Puzzle2"/>
          <p:cNvSpPr>
            <a:spLocks noEditPoints="1" noChangeArrowheads="1"/>
          </p:cNvSpPr>
          <p:nvPr/>
        </p:nvSpPr>
        <p:spPr bwMode="auto">
          <a:xfrm>
            <a:off x="90000" y="3212976"/>
            <a:ext cx="2026800" cy="1476000"/>
          </a:xfrm>
          <a:custGeom>
            <a:avLst/>
            <a:gdLst>
              <a:gd name="T0" fmla="*/ 44988766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t"/>
            <a:endParaRPr lang="en-GB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Elicit Genuine Buy-in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14473956"/>
              </p:ext>
            </p:extLst>
          </p:nvPr>
        </p:nvGraphicFramePr>
        <p:xfrm>
          <a:off x="4788024" y="1558401"/>
          <a:ext cx="4248472" cy="2237847"/>
        </p:xfrm>
        <a:graphic>
          <a:graphicData uri="http://schemas.openxmlformats.org/drawingml/2006/table">
            <a:tbl>
              <a:tblPr/>
              <a:tblGrid>
                <a:gridCol w="4248472"/>
              </a:tblGrid>
              <a:tr h="271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Try to Avoid the Following when Leading Activities: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7D"/>
                    </a:solidFill>
                  </a:tcPr>
                </a:tc>
              </a:tr>
              <a:tr h="2542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Assuming you have all the facts: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Look, its obvious that ….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”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Assuming the other side is biased – Be independent but critical.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Assuming the other side’s motivations and intentions are obvious -  common sense is not common.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Considering new ideas in isolation to your strategy – you will only seek to fragment your achievements and plans.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Micro-Managing.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73107259"/>
              </p:ext>
            </p:extLst>
          </p:nvPr>
        </p:nvGraphicFramePr>
        <p:xfrm>
          <a:off x="4788024" y="3998329"/>
          <a:ext cx="4248472" cy="1734927"/>
        </p:xfrm>
        <a:graphic>
          <a:graphicData uri="http://schemas.openxmlformats.org/drawingml/2006/table">
            <a:tbl>
              <a:tblPr/>
              <a:tblGrid>
                <a:gridCol w="4248472"/>
              </a:tblGrid>
              <a:tr h="271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Instead: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7D"/>
                    </a:solidFill>
                  </a:tcPr>
                </a:tc>
              </a:tr>
              <a:tr h="2542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 curious: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Help me understand how you see the situation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”.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 humble: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What do I have wrong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”.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 open-minded: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 there another way to explain this?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”.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Use the full range of Leadership Styles.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Accept you don’t have a monopoly on good ideas.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" name="Puzzle4"/>
          <p:cNvSpPr>
            <a:spLocks noChangeAspect="1" noEditPoints="1" noChangeArrowheads="1"/>
          </p:cNvSpPr>
          <p:nvPr/>
        </p:nvSpPr>
        <p:spPr bwMode="auto">
          <a:xfrm>
            <a:off x="1636568" y="3177184"/>
            <a:ext cx="1255558" cy="1908000"/>
          </a:xfrm>
          <a:custGeom>
            <a:avLst/>
            <a:gdLst>
              <a:gd name="T0" fmla="*/ 2147483647 w 21600"/>
              <a:gd name="T1" fmla="*/ 2147483647 h 21600"/>
              <a:gd name="T2" fmla="*/ 41738541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35576538 h 21600"/>
              <a:gd name="T14" fmla="*/ 41738541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076 w 21600"/>
              <a:gd name="T25" fmla="*/ 5664 h 21600"/>
              <a:gd name="T26" fmla="*/ 20203 w 21600"/>
              <a:gd name="T27" fmla="*/ 1598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solidFill>
            <a:srgbClr val="D8EBB3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08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Build </a:t>
            </a:r>
          </a:p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Trust</a:t>
            </a:r>
          </a:p>
        </p:txBody>
      </p:sp>
      <p:pic>
        <p:nvPicPr>
          <p:cNvPr id="21" name="Picture 20" descr="Picture2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16800" y="2473232"/>
            <a:ext cx="2133424" cy="1200813"/>
          </a:xfrm>
          <a:prstGeom prst="rect">
            <a:avLst/>
          </a:prstGeom>
        </p:spPr>
      </p:pic>
      <p:pic>
        <p:nvPicPr>
          <p:cNvPr id="22" name="Picture 21" descr="Picture3.png"/>
          <p:cNvPicPr>
            <a:picLocks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000" y="3186032"/>
            <a:ext cx="2066373" cy="1530000"/>
          </a:xfrm>
          <a:prstGeom prst="rect">
            <a:avLst/>
          </a:prstGeom>
        </p:spPr>
      </p:pic>
      <p:pic>
        <p:nvPicPr>
          <p:cNvPr id="23" name="Picture 22" descr="Picture4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27200" y="3160832"/>
            <a:ext cx="1292245" cy="1956654"/>
          </a:xfrm>
          <a:prstGeom prst="rect">
            <a:avLst/>
          </a:prstGeom>
        </p:spPr>
      </p:pic>
      <p:pic>
        <p:nvPicPr>
          <p:cNvPr id="24" name="Picture 23" descr="Picture5.png"/>
          <p:cNvPicPr>
            <a:picLocks noChangeAspect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94000" y="3196832"/>
            <a:ext cx="2328480" cy="1517779"/>
          </a:xfrm>
          <a:prstGeom prst="rect">
            <a:avLst/>
          </a:prstGeom>
        </p:spPr>
      </p:pic>
      <p:sp>
        <p:nvSpPr>
          <p:cNvPr id="25" name="Puzzle3"/>
          <p:cNvSpPr>
            <a:spLocks noChangeAspect="1" noEditPoints="1" noChangeArrowheads="1"/>
          </p:cNvSpPr>
          <p:nvPr/>
        </p:nvSpPr>
        <p:spPr bwMode="auto">
          <a:xfrm>
            <a:off x="450000" y="2016056"/>
            <a:ext cx="1292461" cy="1620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106328249 h 21600"/>
              <a:gd name="T10" fmla="*/ 714159035 w 21600"/>
              <a:gd name="T11" fmla="*/ 2147483647 h 21600"/>
              <a:gd name="T12" fmla="*/ 2147483647 w 21600"/>
              <a:gd name="T13" fmla="*/ 2147483647 h 21600"/>
              <a:gd name="T14" fmla="*/ 714159035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273 w 21600"/>
              <a:gd name="T25" fmla="*/ 7719 h 21600"/>
              <a:gd name="T26" fmla="*/ 19149 w 21600"/>
              <a:gd name="T27" fmla="*/ 202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6625" y="20892"/>
                </a:moveTo>
                <a:lnTo>
                  <a:pt x="7105" y="21023"/>
                </a:lnTo>
                <a:lnTo>
                  <a:pt x="7513" y="21088"/>
                </a:lnTo>
                <a:lnTo>
                  <a:pt x="7922" y="21115"/>
                </a:lnTo>
                <a:lnTo>
                  <a:pt x="8242" y="21115"/>
                </a:lnTo>
                <a:lnTo>
                  <a:pt x="8544" y="21062"/>
                </a:lnTo>
                <a:lnTo>
                  <a:pt x="8810" y="20997"/>
                </a:lnTo>
                <a:lnTo>
                  <a:pt x="9023" y="20892"/>
                </a:lnTo>
                <a:lnTo>
                  <a:pt x="9148" y="20761"/>
                </a:lnTo>
                <a:lnTo>
                  <a:pt x="9290" y="20616"/>
                </a:lnTo>
                <a:lnTo>
                  <a:pt x="9361" y="20459"/>
                </a:lnTo>
                <a:lnTo>
                  <a:pt x="9396" y="20289"/>
                </a:lnTo>
                <a:lnTo>
                  <a:pt x="9396" y="20092"/>
                </a:lnTo>
                <a:lnTo>
                  <a:pt x="9325" y="19909"/>
                </a:lnTo>
                <a:lnTo>
                  <a:pt x="9219" y="19738"/>
                </a:lnTo>
                <a:lnTo>
                  <a:pt x="9094" y="19555"/>
                </a:lnTo>
                <a:lnTo>
                  <a:pt x="8917" y="19384"/>
                </a:lnTo>
                <a:lnTo>
                  <a:pt x="8650" y="19162"/>
                </a:lnTo>
                <a:lnTo>
                  <a:pt x="8437" y="18900"/>
                </a:lnTo>
                <a:lnTo>
                  <a:pt x="8277" y="18624"/>
                </a:lnTo>
                <a:lnTo>
                  <a:pt x="8135" y="18349"/>
                </a:lnTo>
                <a:lnTo>
                  <a:pt x="8028" y="18048"/>
                </a:lnTo>
                <a:lnTo>
                  <a:pt x="7993" y="17746"/>
                </a:lnTo>
                <a:lnTo>
                  <a:pt x="7993" y="17471"/>
                </a:lnTo>
                <a:lnTo>
                  <a:pt x="8028" y="17169"/>
                </a:lnTo>
                <a:lnTo>
                  <a:pt x="8135" y="16920"/>
                </a:lnTo>
                <a:lnTo>
                  <a:pt x="8277" y="16671"/>
                </a:lnTo>
                <a:lnTo>
                  <a:pt x="8366" y="16540"/>
                </a:lnTo>
                <a:lnTo>
                  <a:pt x="8473" y="16409"/>
                </a:lnTo>
                <a:lnTo>
                  <a:pt x="8615" y="16317"/>
                </a:lnTo>
                <a:lnTo>
                  <a:pt x="8739" y="16213"/>
                </a:lnTo>
                <a:lnTo>
                  <a:pt x="8881" y="16134"/>
                </a:lnTo>
                <a:lnTo>
                  <a:pt x="9059" y="16055"/>
                </a:lnTo>
                <a:lnTo>
                  <a:pt x="9254" y="15990"/>
                </a:lnTo>
                <a:lnTo>
                  <a:pt x="9432" y="15911"/>
                </a:lnTo>
                <a:lnTo>
                  <a:pt x="9663" y="15885"/>
                </a:lnTo>
                <a:lnTo>
                  <a:pt x="9876" y="15833"/>
                </a:lnTo>
                <a:lnTo>
                  <a:pt x="10142" y="15806"/>
                </a:lnTo>
                <a:lnTo>
                  <a:pt x="10391" y="15806"/>
                </a:lnTo>
                <a:lnTo>
                  <a:pt x="10728" y="15806"/>
                </a:lnTo>
                <a:lnTo>
                  <a:pt x="10995" y="15806"/>
                </a:lnTo>
                <a:lnTo>
                  <a:pt x="11279" y="15833"/>
                </a:lnTo>
                <a:lnTo>
                  <a:pt x="11546" y="15885"/>
                </a:lnTo>
                <a:lnTo>
                  <a:pt x="11776" y="15937"/>
                </a:lnTo>
                <a:lnTo>
                  <a:pt x="12025" y="15990"/>
                </a:lnTo>
                <a:lnTo>
                  <a:pt x="12221" y="16055"/>
                </a:lnTo>
                <a:lnTo>
                  <a:pt x="12434" y="16134"/>
                </a:lnTo>
                <a:lnTo>
                  <a:pt x="12611" y="16213"/>
                </a:lnTo>
                <a:lnTo>
                  <a:pt x="12771" y="16317"/>
                </a:lnTo>
                <a:lnTo>
                  <a:pt x="12913" y="16409"/>
                </a:lnTo>
                <a:lnTo>
                  <a:pt x="13038" y="16514"/>
                </a:lnTo>
                <a:lnTo>
                  <a:pt x="13251" y="16737"/>
                </a:lnTo>
                <a:lnTo>
                  <a:pt x="13428" y="16986"/>
                </a:lnTo>
                <a:lnTo>
                  <a:pt x="13517" y="17248"/>
                </a:lnTo>
                <a:lnTo>
                  <a:pt x="13588" y="17523"/>
                </a:lnTo>
                <a:lnTo>
                  <a:pt x="13588" y="17799"/>
                </a:lnTo>
                <a:lnTo>
                  <a:pt x="13517" y="18074"/>
                </a:lnTo>
                <a:lnTo>
                  <a:pt x="13428" y="18323"/>
                </a:lnTo>
                <a:lnTo>
                  <a:pt x="13286" y="18572"/>
                </a:lnTo>
                <a:lnTo>
                  <a:pt x="13109" y="18808"/>
                </a:lnTo>
                <a:lnTo>
                  <a:pt x="12878" y="19031"/>
                </a:lnTo>
                <a:lnTo>
                  <a:pt x="12434" y="19411"/>
                </a:lnTo>
                <a:lnTo>
                  <a:pt x="12132" y="19738"/>
                </a:lnTo>
                <a:lnTo>
                  <a:pt x="12025" y="19856"/>
                </a:lnTo>
                <a:lnTo>
                  <a:pt x="11919" y="20014"/>
                </a:lnTo>
                <a:lnTo>
                  <a:pt x="11883" y="20132"/>
                </a:lnTo>
                <a:lnTo>
                  <a:pt x="11883" y="20263"/>
                </a:lnTo>
                <a:lnTo>
                  <a:pt x="11883" y="20394"/>
                </a:lnTo>
                <a:lnTo>
                  <a:pt x="11954" y="20485"/>
                </a:lnTo>
                <a:lnTo>
                  <a:pt x="12061" y="20590"/>
                </a:lnTo>
                <a:lnTo>
                  <a:pt x="12185" y="20695"/>
                </a:lnTo>
                <a:lnTo>
                  <a:pt x="12327" y="20787"/>
                </a:lnTo>
                <a:lnTo>
                  <a:pt x="12540" y="20892"/>
                </a:lnTo>
                <a:lnTo>
                  <a:pt x="12771" y="20997"/>
                </a:lnTo>
                <a:lnTo>
                  <a:pt x="13073" y="21088"/>
                </a:lnTo>
                <a:lnTo>
                  <a:pt x="13428" y="21193"/>
                </a:lnTo>
                <a:lnTo>
                  <a:pt x="13873" y="21298"/>
                </a:lnTo>
                <a:lnTo>
                  <a:pt x="14317" y="21390"/>
                </a:lnTo>
                <a:lnTo>
                  <a:pt x="14778" y="21468"/>
                </a:lnTo>
                <a:lnTo>
                  <a:pt x="15294" y="21547"/>
                </a:lnTo>
                <a:lnTo>
                  <a:pt x="15809" y="21600"/>
                </a:lnTo>
                <a:lnTo>
                  <a:pt x="16359" y="21652"/>
                </a:lnTo>
                <a:lnTo>
                  <a:pt x="16875" y="21678"/>
                </a:lnTo>
                <a:lnTo>
                  <a:pt x="17407" y="21678"/>
                </a:lnTo>
                <a:lnTo>
                  <a:pt x="17958" y="21678"/>
                </a:lnTo>
                <a:lnTo>
                  <a:pt x="18473" y="21652"/>
                </a:lnTo>
                <a:lnTo>
                  <a:pt x="18953" y="21573"/>
                </a:lnTo>
                <a:lnTo>
                  <a:pt x="19397" y="21495"/>
                </a:lnTo>
                <a:lnTo>
                  <a:pt x="19841" y="21390"/>
                </a:lnTo>
                <a:lnTo>
                  <a:pt x="20214" y="21272"/>
                </a:lnTo>
                <a:lnTo>
                  <a:pt x="20551" y="21088"/>
                </a:lnTo>
                <a:lnTo>
                  <a:pt x="20480" y="20787"/>
                </a:lnTo>
                <a:lnTo>
                  <a:pt x="20409" y="20485"/>
                </a:lnTo>
                <a:lnTo>
                  <a:pt x="20356" y="20158"/>
                </a:lnTo>
                <a:lnTo>
                  <a:pt x="20356" y="19804"/>
                </a:lnTo>
                <a:lnTo>
                  <a:pt x="20321" y="19083"/>
                </a:lnTo>
                <a:lnTo>
                  <a:pt x="20356" y="18349"/>
                </a:lnTo>
                <a:lnTo>
                  <a:pt x="20409" y="17641"/>
                </a:lnTo>
                <a:lnTo>
                  <a:pt x="20480" y="17012"/>
                </a:lnTo>
                <a:lnTo>
                  <a:pt x="20551" y="16488"/>
                </a:lnTo>
                <a:lnTo>
                  <a:pt x="20551" y="16055"/>
                </a:lnTo>
                <a:lnTo>
                  <a:pt x="20551" y="15911"/>
                </a:lnTo>
                <a:lnTo>
                  <a:pt x="20445" y="15754"/>
                </a:lnTo>
                <a:lnTo>
                  <a:pt x="20356" y="15610"/>
                </a:lnTo>
                <a:lnTo>
                  <a:pt x="20178" y="15452"/>
                </a:lnTo>
                <a:lnTo>
                  <a:pt x="20001" y="15334"/>
                </a:lnTo>
                <a:lnTo>
                  <a:pt x="19770" y="15230"/>
                </a:lnTo>
                <a:lnTo>
                  <a:pt x="19521" y="15125"/>
                </a:lnTo>
                <a:lnTo>
                  <a:pt x="19290" y="15059"/>
                </a:lnTo>
                <a:lnTo>
                  <a:pt x="19024" y="15007"/>
                </a:lnTo>
                <a:lnTo>
                  <a:pt x="18740" y="14954"/>
                </a:lnTo>
                <a:lnTo>
                  <a:pt x="18509" y="14954"/>
                </a:lnTo>
                <a:lnTo>
                  <a:pt x="18225" y="14954"/>
                </a:lnTo>
                <a:lnTo>
                  <a:pt x="17994" y="15007"/>
                </a:lnTo>
                <a:lnTo>
                  <a:pt x="17763" y="15085"/>
                </a:lnTo>
                <a:lnTo>
                  <a:pt x="17550" y="15177"/>
                </a:lnTo>
                <a:lnTo>
                  <a:pt x="17372" y="15308"/>
                </a:lnTo>
                <a:lnTo>
                  <a:pt x="17176" y="15426"/>
                </a:lnTo>
                <a:lnTo>
                  <a:pt x="16928" y="15557"/>
                </a:lnTo>
                <a:lnTo>
                  <a:pt x="16661" y="15636"/>
                </a:lnTo>
                <a:lnTo>
                  <a:pt x="16359" y="15688"/>
                </a:lnTo>
                <a:lnTo>
                  <a:pt x="16022" y="15715"/>
                </a:lnTo>
                <a:lnTo>
                  <a:pt x="15667" y="15688"/>
                </a:lnTo>
                <a:lnTo>
                  <a:pt x="15294" y="15662"/>
                </a:lnTo>
                <a:lnTo>
                  <a:pt x="14956" y="15583"/>
                </a:lnTo>
                <a:lnTo>
                  <a:pt x="14619" y="15479"/>
                </a:lnTo>
                <a:lnTo>
                  <a:pt x="14281" y="15334"/>
                </a:lnTo>
                <a:lnTo>
                  <a:pt x="13961" y="15177"/>
                </a:lnTo>
                <a:lnTo>
                  <a:pt x="13695" y="14981"/>
                </a:lnTo>
                <a:lnTo>
                  <a:pt x="13588" y="14850"/>
                </a:lnTo>
                <a:lnTo>
                  <a:pt x="13482" y="14732"/>
                </a:lnTo>
                <a:lnTo>
                  <a:pt x="13393" y="14600"/>
                </a:lnTo>
                <a:lnTo>
                  <a:pt x="13322" y="14456"/>
                </a:lnTo>
                <a:lnTo>
                  <a:pt x="13251" y="14299"/>
                </a:lnTo>
                <a:lnTo>
                  <a:pt x="13215" y="14155"/>
                </a:lnTo>
                <a:lnTo>
                  <a:pt x="13180" y="13971"/>
                </a:lnTo>
                <a:lnTo>
                  <a:pt x="13180" y="13801"/>
                </a:lnTo>
                <a:lnTo>
                  <a:pt x="13180" y="13591"/>
                </a:lnTo>
                <a:lnTo>
                  <a:pt x="13215" y="13395"/>
                </a:lnTo>
                <a:lnTo>
                  <a:pt x="13251" y="13198"/>
                </a:lnTo>
                <a:lnTo>
                  <a:pt x="13322" y="13015"/>
                </a:lnTo>
                <a:lnTo>
                  <a:pt x="13393" y="12870"/>
                </a:lnTo>
                <a:lnTo>
                  <a:pt x="13482" y="12713"/>
                </a:lnTo>
                <a:lnTo>
                  <a:pt x="13588" y="12569"/>
                </a:lnTo>
                <a:lnTo>
                  <a:pt x="13730" y="12438"/>
                </a:lnTo>
                <a:lnTo>
                  <a:pt x="13997" y="12215"/>
                </a:lnTo>
                <a:lnTo>
                  <a:pt x="14334" y="12005"/>
                </a:lnTo>
                <a:lnTo>
                  <a:pt x="14690" y="11861"/>
                </a:lnTo>
                <a:lnTo>
                  <a:pt x="15063" y="11756"/>
                </a:lnTo>
                <a:lnTo>
                  <a:pt x="15436" y="11678"/>
                </a:lnTo>
                <a:lnTo>
                  <a:pt x="15809" y="11638"/>
                </a:lnTo>
                <a:lnTo>
                  <a:pt x="16182" y="11638"/>
                </a:lnTo>
                <a:lnTo>
                  <a:pt x="16555" y="11678"/>
                </a:lnTo>
                <a:lnTo>
                  <a:pt x="16910" y="11730"/>
                </a:lnTo>
                <a:lnTo>
                  <a:pt x="17248" y="11835"/>
                </a:lnTo>
                <a:lnTo>
                  <a:pt x="17514" y="11966"/>
                </a:lnTo>
                <a:lnTo>
                  <a:pt x="17763" y="12110"/>
                </a:lnTo>
                <a:lnTo>
                  <a:pt x="17887" y="12215"/>
                </a:lnTo>
                <a:lnTo>
                  <a:pt x="18065" y="12307"/>
                </a:lnTo>
                <a:lnTo>
                  <a:pt x="18260" y="12412"/>
                </a:lnTo>
                <a:lnTo>
                  <a:pt x="18438" y="12464"/>
                </a:lnTo>
                <a:lnTo>
                  <a:pt x="18669" y="12543"/>
                </a:lnTo>
                <a:lnTo>
                  <a:pt x="18882" y="12569"/>
                </a:lnTo>
                <a:lnTo>
                  <a:pt x="19113" y="12595"/>
                </a:lnTo>
                <a:lnTo>
                  <a:pt x="19361" y="12608"/>
                </a:lnTo>
                <a:lnTo>
                  <a:pt x="19592" y="12608"/>
                </a:lnTo>
                <a:lnTo>
                  <a:pt x="19841" y="12595"/>
                </a:lnTo>
                <a:lnTo>
                  <a:pt x="20072" y="12543"/>
                </a:lnTo>
                <a:lnTo>
                  <a:pt x="20321" y="12490"/>
                </a:lnTo>
                <a:lnTo>
                  <a:pt x="20551" y="12438"/>
                </a:lnTo>
                <a:lnTo>
                  <a:pt x="20800" y="12333"/>
                </a:lnTo>
                <a:lnTo>
                  <a:pt x="20996" y="12241"/>
                </a:lnTo>
                <a:lnTo>
                  <a:pt x="21244" y="12110"/>
                </a:lnTo>
                <a:lnTo>
                  <a:pt x="21298" y="12032"/>
                </a:lnTo>
                <a:lnTo>
                  <a:pt x="21404" y="11966"/>
                </a:lnTo>
                <a:lnTo>
                  <a:pt x="21475" y="11861"/>
                </a:lnTo>
                <a:lnTo>
                  <a:pt x="21511" y="11730"/>
                </a:lnTo>
                <a:lnTo>
                  <a:pt x="21617" y="11481"/>
                </a:lnTo>
                <a:lnTo>
                  <a:pt x="21653" y="11180"/>
                </a:lnTo>
                <a:lnTo>
                  <a:pt x="21653" y="10826"/>
                </a:lnTo>
                <a:lnTo>
                  <a:pt x="21653" y="10472"/>
                </a:lnTo>
                <a:lnTo>
                  <a:pt x="21582" y="10092"/>
                </a:lnTo>
                <a:lnTo>
                  <a:pt x="21511" y="9725"/>
                </a:lnTo>
                <a:lnTo>
                  <a:pt x="21298" y="8912"/>
                </a:lnTo>
                <a:lnTo>
                  <a:pt x="21067" y="8191"/>
                </a:lnTo>
                <a:lnTo>
                  <a:pt x="20800" y="7536"/>
                </a:lnTo>
                <a:lnTo>
                  <a:pt x="20551" y="7025"/>
                </a:lnTo>
                <a:lnTo>
                  <a:pt x="20001" y="7103"/>
                </a:lnTo>
                <a:lnTo>
                  <a:pt x="19432" y="7156"/>
                </a:lnTo>
                <a:lnTo>
                  <a:pt x="18846" y="7208"/>
                </a:lnTo>
                <a:lnTo>
                  <a:pt x="18225" y="7208"/>
                </a:lnTo>
                <a:lnTo>
                  <a:pt x="17656" y="7208"/>
                </a:lnTo>
                <a:lnTo>
                  <a:pt x="17070" y="7182"/>
                </a:lnTo>
                <a:lnTo>
                  <a:pt x="16484" y="7156"/>
                </a:lnTo>
                <a:lnTo>
                  <a:pt x="15986" y="7103"/>
                </a:lnTo>
                <a:lnTo>
                  <a:pt x="14992" y="6999"/>
                </a:lnTo>
                <a:lnTo>
                  <a:pt x="14210" y="6907"/>
                </a:lnTo>
                <a:lnTo>
                  <a:pt x="13695" y="6828"/>
                </a:lnTo>
                <a:lnTo>
                  <a:pt x="13517" y="6802"/>
                </a:lnTo>
                <a:lnTo>
                  <a:pt x="13073" y="6645"/>
                </a:lnTo>
                <a:lnTo>
                  <a:pt x="12700" y="6474"/>
                </a:lnTo>
                <a:lnTo>
                  <a:pt x="12363" y="6304"/>
                </a:lnTo>
                <a:lnTo>
                  <a:pt x="12132" y="6094"/>
                </a:lnTo>
                <a:lnTo>
                  <a:pt x="11919" y="5871"/>
                </a:lnTo>
                <a:lnTo>
                  <a:pt x="11776" y="5649"/>
                </a:lnTo>
                <a:lnTo>
                  <a:pt x="11688" y="5413"/>
                </a:lnTo>
                <a:lnTo>
                  <a:pt x="11617" y="5190"/>
                </a:lnTo>
                <a:lnTo>
                  <a:pt x="11617" y="4941"/>
                </a:lnTo>
                <a:lnTo>
                  <a:pt x="11652" y="4718"/>
                </a:lnTo>
                <a:lnTo>
                  <a:pt x="11723" y="4482"/>
                </a:lnTo>
                <a:lnTo>
                  <a:pt x="11812" y="4285"/>
                </a:lnTo>
                <a:lnTo>
                  <a:pt x="11919" y="4089"/>
                </a:lnTo>
                <a:lnTo>
                  <a:pt x="12096" y="3905"/>
                </a:lnTo>
                <a:lnTo>
                  <a:pt x="12292" y="3735"/>
                </a:lnTo>
                <a:lnTo>
                  <a:pt x="12505" y="3604"/>
                </a:lnTo>
                <a:lnTo>
                  <a:pt x="12700" y="3460"/>
                </a:lnTo>
                <a:lnTo>
                  <a:pt x="12878" y="3250"/>
                </a:lnTo>
                <a:lnTo>
                  <a:pt x="13038" y="3027"/>
                </a:lnTo>
                <a:lnTo>
                  <a:pt x="13180" y="2752"/>
                </a:lnTo>
                <a:lnTo>
                  <a:pt x="13286" y="2477"/>
                </a:lnTo>
                <a:lnTo>
                  <a:pt x="13322" y="2175"/>
                </a:lnTo>
                <a:lnTo>
                  <a:pt x="13357" y="1874"/>
                </a:lnTo>
                <a:lnTo>
                  <a:pt x="13286" y="1572"/>
                </a:lnTo>
                <a:lnTo>
                  <a:pt x="13180" y="1271"/>
                </a:lnTo>
                <a:lnTo>
                  <a:pt x="13038" y="983"/>
                </a:lnTo>
                <a:lnTo>
                  <a:pt x="12949" y="865"/>
                </a:lnTo>
                <a:lnTo>
                  <a:pt x="12807" y="733"/>
                </a:lnTo>
                <a:lnTo>
                  <a:pt x="12665" y="616"/>
                </a:lnTo>
                <a:lnTo>
                  <a:pt x="12505" y="511"/>
                </a:lnTo>
                <a:lnTo>
                  <a:pt x="12327" y="406"/>
                </a:lnTo>
                <a:lnTo>
                  <a:pt x="12132" y="314"/>
                </a:lnTo>
                <a:lnTo>
                  <a:pt x="11883" y="235"/>
                </a:lnTo>
                <a:lnTo>
                  <a:pt x="11652" y="183"/>
                </a:lnTo>
                <a:lnTo>
                  <a:pt x="11368" y="104"/>
                </a:lnTo>
                <a:lnTo>
                  <a:pt x="11101" y="78"/>
                </a:lnTo>
                <a:lnTo>
                  <a:pt x="10800" y="52"/>
                </a:lnTo>
                <a:lnTo>
                  <a:pt x="10444" y="52"/>
                </a:lnTo>
                <a:lnTo>
                  <a:pt x="10142" y="52"/>
                </a:lnTo>
                <a:lnTo>
                  <a:pt x="9840" y="78"/>
                </a:lnTo>
                <a:lnTo>
                  <a:pt x="9574" y="104"/>
                </a:lnTo>
                <a:lnTo>
                  <a:pt x="9325" y="157"/>
                </a:lnTo>
                <a:lnTo>
                  <a:pt x="9094" y="209"/>
                </a:lnTo>
                <a:lnTo>
                  <a:pt x="8846" y="262"/>
                </a:lnTo>
                <a:lnTo>
                  <a:pt x="8650" y="340"/>
                </a:lnTo>
                <a:lnTo>
                  <a:pt x="8437" y="432"/>
                </a:lnTo>
                <a:lnTo>
                  <a:pt x="8277" y="511"/>
                </a:lnTo>
                <a:lnTo>
                  <a:pt x="8100" y="616"/>
                </a:lnTo>
                <a:lnTo>
                  <a:pt x="7957" y="707"/>
                </a:lnTo>
                <a:lnTo>
                  <a:pt x="7833" y="838"/>
                </a:lnTo>
                <a:lnTo>
                  <a:pt x="7620" y="1061"/>
                </a:lnTo>
                <a:lnTo>
                  <a:pt x="7442" y="1336"/>
                </a:lnTo>
                <a:lnTo>
                  <a:pt x="7353" y="1599"/>
                </a:lnTo>
                <a:lnTo>
                  <a:pt x="7318" y="1900"/>
                </a:lnTo>
                <a:lnTo>
                  <a:pt x="7318" y="2175"/>
                </a:lnTo>
                <a:lnTo>
                  <a:pt x="7353" y="2450"/>
                </a:lnTo>
                <a:lnTo>
                  <a:pt x="7442" y="2726"/>
                </a:lnTo>
                <a:lnTo>
                  <a:pt x="7620" y="2975"/>
                </a:lnTo>
                <a:lnTo>
                  <a:pt x="7833" y="3198"/>
                </a:lnTo>
                <a:lnTo>
                  <a:pt x="8064" y="3433"/>
                </a:lnTo>
                <a:lnTo>
                  <a:pt x="8295" y="3630"/>
                </a:lnTo>
                <a:lnTo>
                  <a:pt x="8508" y="3853"/>
                </a:lnTo>
                <a:lnTo>
                  <a:pt x="8686" y="4089"/>
                </a:lnTo>
                <a:lnTo>
                  <a:pt x="8775" y="4312"/>
                </a:lnTo>
                <a:lnTo>
                  <a:pt x="8846" y="4561"/>
                </a:lnTo>
                <a:lnTo>
                  <a:pt x="8846" y="4810"/>
                </a:lnTo>
                <a:lnTo>
                  <a:pt x="8810" y="5059"/>
                </a:lnTo>
                <a:lnTo>
                  <a:pt x="8721" y="5295"/>
                </a:lnTo>
                <a:lnTo>
                  <a:pt x="8579" y="5544"/>
                </a:lnTo>
                <a:lnTo>
                  <a:pt x="8366" y="5766"/>
                </a:lnTo>
                <a:lnTo>
                  <a:pt x="8135" y="5976"/>
                </a:lnTo>
                <a:lnTo>
                  <a:pt x="7833" y="6199"/>
                </a:lnTo>
                <a:lnTo>
                  <a:pt x="7478" y="6369"/>
                </a:lnTo>
                <a:lnTo>
                  <a:pt x="7069" y="6527"/>
                </a:lnTo>
                <a:lnTo>
                  <a:pt x="6590" y="6671"/>
                </a:lnTo>
                <a:lnTo>
                  <a:pt x="6092" y="6802"/>
                </a:lnTo>
                <a:lnTo>
                  <a:pt x="5684" y="6802"/>
                </a:lnTo>
                <a:lnTo>
                  <a:pt x="5133" y="6802"/>
                </a:lnTo>
                <a:lnTo>
                  <a:pt x="4547" y="6802"/>
                </a:lnTo>
                <a:lnTo>
                  <a:pt x="3872" y="6802"/>
                </a:lnTo>
                <a:lnTo>
                  <a:pt x="3144" y="6802"/>
                </a:lnTo>
                <a:lnTo>
                  <a:pt x="2362" y="6802"/>
                </a:lnTo>
                <a:lnTo>
                  <a:pt x="1545" y="6802"/>
                </a:lnTo>
                <a:lnTo>
                  <a:pt x="692" y="6802"/>
                </a:lnTo>
                <a:lnTo>
                  <a:pt x="586" y="7234"/>
                </a:lnTo>
                <a:lnTo>
                  <a:pt x="461" y="7837"/>
                </a:lnTo>
                <a:lnTo>
                  <a:pt x="355" y="8493"/>
                </a:lnTo>
                <a:lnTo>
                  <a:pt x="248" y="9187"/>
                </a:lnTo>
                <a:lnTo>
                  <a:pt x="142" y="9869"/>
                </a:lnTo>
                <a:lnTo>
                  <a:pt x="106" y="10498"/>
                </a:lnTo>
                <a:lnTo>
                  <a:pt x="106" y="10983"/>
                </a:lnTo>
                <a:lnTo>
                  <a:pt x="106" y="11311"/>
                </a:lnTo>
                <a:lnTo>
                  <a:pt x="213" y="11481"/>
                </a:lnTo>
                <a:lnTo>
                  <a:pt x="319" y="11651"/>
                </a:lnTo>
                <a:lnTo>
                  <a:pt x="497" y="11783"/>
                </a:lnTo>
                <a:lnTo>
                  <a:pt x="692" y="11914"/>
                </a:lnTo>
                <a:lnTo>
                  <a:pt x="941" y="12032"/>
                </a:lnTo>
                <a:lnTo>
                  <a:pt x="1207" y="12110"/>
                </a:lnTo>
                <a:lnTo>
                  <a:pt x="1509" y="12189"/>
                </a:lnTo>
                <a:lnTo>
                  <a:pt x="1794" y="12241"/>
                </a:lnTo>
                <a:lnTo>
                  <a:pt x="2131" y="12267"/>
                </a:lnTo>
                <a:lnTo>
                  <a:pt x="2433" y="12281"/>
                </a:lnTo>
                <a:lnTo>
                  <a:pt x="2735" y="12267"/>
                </a:lnTo>
                <a:lnTo>
                  <a:pt x="3055" y="12241"/>
                </a:lnTo>
                <a:lnTo>
                  <a:pt x="3357" y="12189"/>
                </a:lnTo>
                <a:lnTo>
                  <a:pt x="3623" y="12084"/>
                </a:lnTo>
                <a:lnTo>
                  <a:pt x="3872" y="11979"/>
                </a:lnTo>
                <a:lnTo>
                  <a:pt x="4103" y="11861"/>
                </a:lnTo>
                <a:lnTo>
                  <a:pt x="4316" y="11704"/>
                </a:lnTo>
                <a:lnTo>
                  <a:pt x="4582" y="11612"/>
                </a:lnTo>
                <a:lnTo>
                  <a:pt x="4849" y="11533"/>
                </a:lnTo>
                <a:lnTo>
                  <a:pt x="5169" y="11507"/>
                </a:lnTo>
                <a:lnTo>
                  <a:pt x="5506" y="11481"/>
                </a:lnTo>
                <a:lnTo>
                  <a:pt x="5808" y="11507"/>
                </a:lnTo>
                <a:lnTo>
                  <a:pt x="6146" y="11560"/>
                </a:lnTo>
                <a:lnTo>
                  <a:pt x="6501" y="11651"/>
                </a:lnTo>
                <a:lnTo>
                  <a:pt x="6803" y="11783"/>
                </a:lnTo>
                <a:lnTo>
                  <a:pt x="7105" y="11940"/>
                </a:lnTo>
                <a:lnTo>
                  <a:pt x="7353" y="12110"/>
                </a:lnTo>
                <a:lnTo>
                  <a:pt x="7584" y="12333"/>
                </a:lnTo>
                <a:lnTo>
                  <a:pt x="7798" y="12595"/>
                </a:lnTo>
                <a:lnTo>
                  <a:pt x="7922" y="12870"/>
                </a:lnTo>
                <a:lnTo>
                  <a:pt x="8028" y="13198"/>
                </a:lnTo>
                <a:lnTo>
                  <a:pt x="8064" y="13526"/>
                </a:lnTo>
                <a:lnTo>
                  <a:pt x="8028" y="13775"/>
                </a:lnTo>
                <a:lnTo>
                  <a:pt x="7922" y="13998"/>
                </a:lnTo>
                <a:lnTo>
                  <a:pt x="7798" y="14220"/>
                </a:lnTo>
                <a:lnTo>
                  <a:pt x="7584" y="14404"/>
                </a:lnTo>
                <a:lnTo>
                  <a:pt x="7353" y="14574"/>
                </a:lnTo>
                <a:lnTo>
                  <a:pt x="7105" y="14732"/>
                </a:lnTo>
                <a:lnTo>
                  <a:pt x="6803" y="14850"/>
                </a:lnTo>
                <a:lnTo>
                  <a:pt x="6501" y="14954"/>
                </a:lnTo>
                <a:lnTo>
                  <a:pt x="6146" y="15033"/>
                </a:lnTo>
                <a:lnTo>
                  <a:pt x="5808" y="15085"/>
                </a:lnTo>
                <a:lnTo>
                  <a:pt x="5506" y="15085"/>
                </a:lnTo>
                <a:lnTo>
                  <a:pt x="5169" y="15059"/>
                </a:lnTo>
                <a:lnTo>
                  <a:pt x="4849" y="15007"/>
                </a:lnTo>
                <a:lnTo>
                  <a:pt x="4582" y="14902"/>
                </a:lnTo>
                <a:lnTo>
                  <a:pt x="4316" y="14784"/>
                </a:lnTo>
                <a:lnTo>
                  <a:pt x="4103" y="14600"/>
                </a:lnTo>
                <a:lnTo>
                  <a:pt x="3907" y="14430"/>
                </a:lnTo>
                <a:lnTo>
                  <a:pt x="3659" y="14299"/>
                </a:lnTo>
                <a:lnTo>
                  <a:pt x="3428" y="14194"/>
                </a:lnTo>
                <a:lnTo>
                  <a:pt x="3179" y="14129"/>
                </a:lnTo>
                <a:lnTo>
                  <a:pt x="2913" y="14102"/>
                </a:lnTo>
                <a:lnTo>
                  <a:pt x="2646" y="14102"/>
                </a:lnTo>
                <a:lnTo>
                  <a:pt x="2362" y="14129"/>
                </a:lnTo>
                <a:lnTo>
                  <a:pt x="2096" y="14168"/>
                </a:lnTo>
                <a:lnTo>
                  <a:pt x="1811" y="14273"/>
                </a:lnTo>
                <a:lnTo>
                  <a:pt x="1545" y="14378"/>
                </a:lnTo>
                <a:lnTo>
                  <a:pt x="1314" y="14496"/>
                </a:lnTo>
                <a:lnTo>
                  <a:pt x="1065" y="14653"/>
                </a:lnTo>
                <a:lnTo>
                  <a:pt x="870" y="14797"/>
                </a:lnTo>
                <a:lnTo>
                  <a:pt x="657" y="14981"/>
                </a:lnTo>
                <a:lnTo>
                  <a:pt x="497" y="15177"/>
                </a:lnTo>
                <a:lnTo>
                  <a:pt x="390" y="15413"/>
                </a:lnTo>
                <a:lnTo>
                  <a:pt x="284" y="15636"/>
                </a:lnTo>
                <a:lnTo>
                  <a:pt x="248" y="15911"/>
                </a:lnTo>
                <a:lnTo>
                  <a:pt x="284" y="16239"/>
                </a:lnTo>
                <a:lnTo>
                  <a:pt x="319" y="16566"/>
                </a:lnTo>
                <a:lnTo>
                  <a:pt x="497" y="17340"/>
                </a:lnTo>
                <a:lnTo>
                  <a:pt x="692" y="18152"/>
                </a:lnTo>
                <a:lnTo>
                  <a:pt x="799" y="18559"/>
                </a:lnTo>
                <a:lnTo>
                  <a:pt x="905" y="18978"/>
                </a:lnTo>
                <a:lnTo>
                  <a:pt x="959" y="19384"/>
                </a:lnTo>
                <a:lnTo>
                  <a:pt x="994" y="19791"/>
                </a:lnTo>
                <a:lnTo>
                  <a:pt x="994" y="20132"/>
                </a:lnTo>
                <a:lnTo>
                  <a:pt x="959" y="20485"/>
                </a:lnTo>
                <a:lnTo>
                  <a:pt x="941" y="20669"/>
                </a:lnTo>
                <a:lnTo>
                  <a:pt x="870" y="20813"/>
                </a:lnTo>
                <a:lnTo>
                  <a:pt x="799" y="20970"/>
                </a:lnTo>
                <a:lnTo>
                  <a:pt x="692" y="21088"/>
                </a:lnTo>
                <a:lnTo>
                  <a:pt x="1474" y="20997"/>
                </a:lnTo>
                <a:lnTo>
                  <a:pt x="2291" y="20866"/>
                </a:lnTo>
                <a:lnTo>
                  <a:pt x="3108" y="20787"/>
                </a:lnTo>
                <a:lnTo>
                  <a:pt x="3907" y="20721"/>
                </a:lnTo>
                <a:lnTo>
                  <a:pt x="4653" y="20695"/>
                </a:lnTo>
                <a:lnTo>
                  <a:pt x="5364" y="20695"/>
                </a:lnTo>
                <a:lnTo>
                  <a:pt x="5701" y="20721"/>
                </a:lnTo>
                <a:lnTo>
                  <a:pt x="6057" y="20761"/>
                </a:lnTo>
                <a:lnTo>
                  <a:pt x="6323" y="20813"/>
                </a:lnTo>
                <a:lnTo>
                  <a:pt x="6625" y="20892"/>
                </a:lnTo>
                <a:close/>
              </a:path>
            </a:pathLst>
          </a:custGeom>
          <a:solidFill>
            <a:srgbClr val="FFBE7D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108000" tIns="0" bIns="144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Get the Big Picture Right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0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759807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Implementation Strategy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33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Puzzle2"/>
          <p:cNvSpPr>
            <a:spLocks noEditPoints="1" noChangeArrowheads="1"/>
          </p:cNvSpPr>
          <p:nvPr/>
        </p:nvSpPr>
        <p:spPr bwMode="auto">
          <a:xfrm>
            <a:off x="2412000" y="3208121"/>
            <a:ext cx="2289600" cy="1476000"/>
          </a:xfrm>
          <a:custGeom>
            <a:avLst/>
            <a:gdLst>
              <a:gd name="T0" fmla="*/ 3816532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80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Focus on Progress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7" name="Puzzle2"/>
          <p:cNvSpPr>
            <a:spLocks noEditPoints="1" noChangeArrowheads="1"/>
          </p:cNvSpPr>
          <p:nvPr/>
        </p:nvSpPr>
        <p:spPr bwMode="auto">
          <a:xfrm>
            <a:off x="90000" y="3206241"/>
            <a:ext cx="2026800" cy="1476000"/>
          </a:xfrm>
          <a:custGeom>
            <a:avLst/>
            <a:gdLst>
              <a:gd name="T0" fmla="*/ 44988766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t"/>
            <a:endParaRPr lang="en-GB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Elicit Genuine Buy-in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8" name="Puzzle4"/>
          <p:cNvSpPr>
            <a:spLocks noChangeAspect="1" noEditPoints="1" noChangeArrowheads="1"/>
          </p:cNvSpPr>
          <p:nvPr/>
        </p:nvSpPr>
        <p:spPr bwMode="auto">
          <a:xfrm>
            <a:off x="1636568" y="3170449"/>
            <a:ext cx="1255558" cy="1908000"/>
          </a:xfrm>
          <a:custGeom>
            <a:avLst/>
            <a:gdLst>
              <a:gd name="T0" fmla="*/ 2147483647 w 21600"/>
              <a:gd name="T1" fmla="*/ 2147483647 h 21600"/>
              <a:gd name="T2" fmla="*/ 41738541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35576538 h 21600"/>
              <a:gd name="T14" fmla="*/ 41738541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076 w 21600"/>
              <a:gd name="T25" fmla="*/ 5664 h 21600"/>
              <a:gd name="T26" fmla="*/ 20203 w 21600"/>
              <a:gd name="T27" fmla="*/ 1598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solidFill>
            <a:srgbClr val="D8EBB3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08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Build </a:t>
            </a:r>
          </a:p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Trust</a:t>
            </a:r>
          </a:p>
        </p:txBody>
      </p:sp>
      <p:pic>
        <p:nvPicPr>
          <p:cNvPr id="29" name="Picture 28" descr="Picture3.png"/>
          <p:cNvPicPr>
            <a:picLocks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000" y="3179297"/>
            <a:ext cx="2066373" cy="1530000"/>
          </a:xfrm>
          <a:prstGeom prst="rect">
            <a:avLst/>
          </a:prstGeom>
        </p:spPr>
      </p:pic>
      <p:pic>
        <p:nvPicPr>
          <p:cNvPr id="30" name="Picture 29" descr="Picture4.pn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27200" y="3154097"/>
            <a:ext cx="1292245" cy="1956654"/>
          </a:xfrm>
          <a:prstGeom prst="rect">
            <a:avLst/>
          </a:prstGeom>
        </p:spPr>
      </p:pic>
      <p:pic>
        <p:nvPicPr>
          <p:cNvPr id="31" name="Picture 30" descr="Picture5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94000" y="3190097"/>
            <a:ext cx="2328480" cy="1517779"/>
          </a:xfrm>
          <a:prstGeom prst="rect">
            <a:avLst/>
          </a:prstGeom>
        </p:spPr>
      </p:pic>
      <p:sp>
        <p:nvSpPr>
          <p:cNvPr id="32" name="Puzzle3"/>
          <p:cNvSpPr>
            <a:spLocks noChangeAspect="1" noEditPoints="1" noChangeArrowheads="1"/>
          </p:cNvSpPr>
          <p:nvPr/>
        </p:nvSpPr>
        <p:spPr bwMode="auto">
          <a:xfrm>
            <a:off x="450000" y="2009321"/>
            <a:ext cx="1292461" cy="1620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106328249 h 21600"/>
              <a:gd name="T10" fmla="*/ 714159035 w 21600"/>
              <a:gd name="T11" fmla="*/ 2147483647 h 21600"/>
              <a:gd name="T12" fmla="*/ 2147483647 w 21600"/>
              <a:gd name="T13" fmla="*/ 2147483647 h 21600"/>
              <a:gd name="T14" fmla="*/ 714159035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273 w 21600"/>
              <a:gd name="T25" fmla="*/ 7719 h 21600"/>
              <a:gd name="T26" fmla="*/ 19149 w 21600"/>
              <a:gd name="T27" fmla="*/ 202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6625" y="20892"/>
                </a:moveTo>
                <a:lnTo>
                  <a:pt x="7105" y="21023"/>
                </a:lnTo>
                <a:lnTo>
                  <a:pt x="7513" y="21088"/>
                </a:lnTo>
                <a:lnTo>
                  <a:pt x="7922" y="21115"/>
                </a:lnTo>
                <a:lnTo>
                  <a:pt x="8242" y="21115"/>
                </a:lnTo>
                <a:lnTo>
                  <a:pt x="8544" y="21062"/>
                </a:lnTo>
                <a:lnTo>
                  <a:pt x="8810" y="20997"/>
                </a:lnTo>
                <a:lnTo>
                  <a:pt x="9023" y="20892"/>
                </a:lnTo>
                <a:lnTo>
                  <a:pt x="9148" y="20761"/>
                </a:lnTo>
                <a:lnTo>
                  <a:pt x="9290" y="20616"/>
                </a:lnTo>
                <a:lnTo>
                  <a:pt x="9361" y="20459"/>
                </a:lnTo>
                <a:lnTo>
                  <a:pt x="9396" y="20289"/>
                </a:lnTo>
                <a:lnTo>
                  <a:pt x="9396" y="20092"/>
                </a:lnTo>
                <a:lnTo>
                  <a:pt x="9325" y="19909"/>
                </a:lnTo>
                <a:lnTo>
                  <a:pt x="9219" y="19738"/>
                </a:lnTo>
                <a:lnTo>
                  <a:pt x="9094" y="19555"/>
                </a:lnTo>
                <a:lnTo>
                  <a:pt x="8917" y="19384"/>
                </a:lnTo>
                <a:lnTo>
                  <a:pt x="8650" y="19162"/>
                </a:lnTo>
                <a:lnTo>
                  <a:pt x="8437" y="18900"/>
                </a:lnTo>
                <a:lnTo>
                  <a:pt x="8277" y="18624"/>
                </a:lnTo>
                <a:lnTo>
                  <a:pt x="8135" y="18349"/>
                </a:lnTo>
                <a:lnTo>
                  <a:pt x="8028" y="18048"/>
                </a:lnTo>
                <a:lnTo>
                  <a:pt x="7993" y="17746"/>
                </a:lnTo>
                <a:lnTo>
                  <a:pt x="7993" y="17471"/>
                </a:lnTo>
                <a:lnTo>
                  <a:pt x="8028" y="17169"/>
                </a:lnTo>
                <a:lnTo>
                  <a:pt x="8135" y="16920"/>
                </a:lnTo>
                <a:lnTo>
                  <a:pt x="8277" y="16671"/>
                </a:lnTo>
                <a:lnTo>
                  <a:pt x="8366" y="16540"/>
                </a:lnTo>
                <a:lnTo>
                  <a:pt x="8473" y="16409"/>
                </a:lnTo>
                <a:lnTo>
                  <a:pt x="8615" y="16317"/>
                </a:lnTo>
                <a:lnTo>
                  <a:pt x="8739" y="16213"/>
                </a:lnTo>
                <a:lnTo>
                  <a:pt x="8881" y="16134"/>
                </a:lnTo>
                <a:lnTo>
                  <a:pt x="9059" y="16055"/>
                </a:lnTo>
                <a:lnTo>
                  <a:pt x="9254" y="15990"/>
                </a:lnTo>
                <a:lnTo>
                  <a:pt x="9432" y="15911"/>
                </a:lnTo>
                <a:lnTo>
                  <a:pt x="9663" y="15885"/>
                </a:lnTo>
                <a:lnTo>
                  <a:pt x="9876" y="15833"/>
                </a:lnTo>
                <a:lnTo>
                  <a:pt x="10142" y="15806"/>
                </a:lnTo>
                <a:lnTo>
                  <a:pt x="10391" y="15806"/>
                </a:lnTo>
                <a:lnTo>
                  <a:pt x="10728" y="15806"/>
                </a:lnTo>
                <a:lnTo>
                  <a:pt x="10995" y="15806"/>
                </a:lnTo>
                <a:lnTo>
                  <a:pt x="11279" y="15833"/>
                </a:lnTo>
                <a:lnTo>
                  <a:pt x="11546" y="15885"/>
                </a:lnTo>
                <a:lnTo>
                  <a:pt x="11776" y="15937"/>
                </a:lnTo>
                <a:lnTo>
                  <a:pt x="12025" y="15990"/>
                </a:lnTo>
                <a:lnTo>
                  <a:pt x="12221" y="16055"/>
                </a:lnTo>
                <a:lnTo>
                  <a:pt x="12434" y="16134"/>
                </a:lnTo>
                <a:lnTo>
                  <a:pt x="12611" y="16213"/>
                </a:lnTo>
                <a:lnTo>
                  <a:pt x="12771" y="16317"/>
                </a:lnTo>
                <a:lnTo>
                  <a:pt x="12913" y="16409"/>
                </a:lnTo>
                <a:lnTo>
                  <a:pt x="13038" y="16514"/>
                </a:lnTo>
                <a:lnTo>
                  <a:pt x="13251" y="16737"/>
                </a:lnTo>
                <a:lnTo>
                  <a:pt x="13428" y="16986"/>
                </a:lnTo>
                <a:lnTo>
                  <a:pt x="13517" y="17248"/>
                </a:lnTo>
                <a:lnTo>
                  <a:pt x="13588" y="17523"/>
                </a:lnTo>
                <a:lnTo>
                  <a:pt x="13588" y="17799"/>
                </a:lnTo>
                <a:lnTo>
                  <a:pt x="13517" y="18074"/>
                </a:lnTo>
                <a:lnTo>
                  <a:pt x="13428" y="18323"/>
                </a:lnTo>
                <a:lnTo>
                  <a:pt x="13286" y="18572"/>
                </a:lnTo>
                <a:lnTo>
                  <a:pt x="13109" y="18808"/>
                </a:lnTo>
                <a:lnTo>
                  <a:pt x="12878" y="19031"/>
                </a:lnTo>
                <a:lnTo>
                  <a:pt x="12434" y="19411"/>
                </a:lnTo>
                <a:lnTo>
                  <a:pt x="12132" y="19738"/>
                </a:lnTo>
                <a:lnTo>
                  <a:pt x="12025" y="19856"/>
                </a:lnTo>
                <a:lnTo>
                  <a:pt x="11919" y="20014"/>
                </a:lnTo>
                <a:lnTo>
                  <a:pt x="11883" y="20132"/>
                </a:lnTo>
                <a:lnTo>
                  <a:pt x="11883" y="20263"/>
                </a:lnTo>
                <a:lnTo>
                  <a:pt x="11883" y="20394"/>
                </a:lnTo>
                <a:lnTo>
                  <a:pt x="11954" y="20485"/>
                </a:lnTo>
                <a:lnTo>
                  <a:pt x="12061" y="20590"/>
                </a:lnTo>
                <a:lnTo>
                  <a:pt x="12185" y="20695"/>
                </a:lnTo>
                <a:lnTo>
                  <a:pt x="12327" y="20787"/>
                </a:lnTo>
                <a:lnTo>
                  <a:pt x="12540" y="20892"/>
                </a:lnTo>
                <a:lnTo>
                  <a:pt x="12771" y="20997"/>
                </a:lnTo>
                <a:lnTo>
                  <a:pt x="13073" y="21088"/>
                </a:lnTo>
                <a:lnTo>
                  <a:pt x="13428" y="21193"/>
                </a:lnTo>
                <a:lnTo>
                  <a:pt x="13873" y="21298"/>
                </a:lnTo>
                <a:lnTo>
                  <a:pt x="14317" y="21390"/>
                </a:lnTo>
                <a:lnTo>
                  <a:pt x="14778" y="21468"/>
                </a:lnTo>
                <a:lnTo>
                  <a:pt x="15294" y="21547"/>
                </a:lnTo>
                <a:lnTo>
                  <a:pt x="15809" y="21600"/>
                </a:lnTo>
                <a:lnTo>
                  <a:pt x="16359" y="21652"/>
                </a:lnTo>
                <a:lnTo>
                  <a:pt x="16875" y="21678"/>
                </a:lnTo>
                <a:lnTo>
                  <a:pt x="17407" y="21678"/>
                </a:lnTo>
                <a:lnTo>
                  <a:pt x="17958" y="21678"/>
                </a:lnTo>
                <a:lnTo>
                  <a:pt x="18473" y="21652"/>
                </a:lnTo>
                <a:lnTo>
                  <a:pt x="18953" y="21573"/>
                </a:lnTo>
                <a:lnTo>
                  <a:pt x="19397" y="21495"/>
                </a:lnTo>
                <a:lnTo>
                  <a:pt x="19841" y="21390"/>
                </a:lnTo>
                <a:lnTo>
                  <a:pt x="20214" y="21272"/>
                </a:lnTo>
                <a:lnTo>
                  <a:pt x="20551" y="21088"/>
                </a:lnTo>
                <a:lnTo>
                  <a:pt x="20480" y="20787"/>
                </a:lnTo>
                <a:lnTo>
                  <a:pt x="20409" y="20485"/>
                </a:lnTo>
                <a:lnTo>
                  <a:pt x="20356" y="20158"/>
                </a:lnTo>
                <a:lnTo>
                  <a:pt x="20356" y="19804"/>
                </a:lnTo>
                <a:lnTo>
                  <a:pt x="20321" y="19083"/>
                </a:lnTo>
                <a:lnTo>
                  <a:pt x="20356" y="18349"/>
                </a:lnTo>
                <a:lnTo>
                  <a:pt x="20409" y="17641"/>
                </a:lnTo>
                <a:lnTo>
                  <a:pt x="20480" y="17012"/>
                </a:lnTo>
                <a:lnTo>
                  <a:pt x="20551" y="16488"/>
                </a:lnTo>
                <a:lnTo>
                  <a:pt x="20551" y="16055"/>
                </a:lnTo>
                <a:lnTo>
                  <a:pt x="20551" y="15911"/>
                </a:lnTo>
                <a:lnTo>
                  <a:pt x="20445" y="15754"/>
                </a:lnTo>
                <a:lnTo>
                  <a:pt x="20356" y="15610"/>
                </a:lnTo>
                <a:lnTo>
                  <a:pt x="20178" y="15452"/>
                </a:lnTo>
                <a:lnTo>
                  <a:pt x="20001" y="15334"/>
                </a:lnTo>
                <a:lnTo>
                  <a:pt x="19770" y="15230"/>
                </a:lnTo>
                <a:lnTo>
                  <a:pt x="19521" y="15125"/>
                </a:lnTo>
                <a:lnTo>
                  <a:pt x="19290" y="15059"/>
                </a:lnTo>
                <a:lnTo>
                  <a:pt x="19024" y="15007"/>
                </a:lnTo>
                <a:lnTo>
                  <a:pt x="18740" y="14954"/>
                </a:lnTo>
                <a:lnTo>
                  <a:pt x="18509" y="14954"/>
                </a:lnTo>
                <a:lnTo>
                  <a:pt x="18225" y="14954"/>
                </a:lnTo>
                <a:lnTo>
                  <a:pt x="17994" y="15007"/>
                </a:lnTo>
                <a:lnTo>
                  <a:pt x="17763" y="15085"/>
                </a:lnTo>
                <a:lnTo>
                  <a:pt x="17550" y="15177"/>
                </a:lnTo>
                <a:lnTo>
                  <a:pt x="17372" y="15308"/>
                </a:lnTo>
                <a:lnTo>
                  <a:pt x="17176" y="15426"/>
                </a:lnTo>
                <a:lnTo>
                  <a:pt x="16928" y="15557"/>
                </a:lnTo>
                <a:lnTo>
                  <a:pt x="16661" y="15636"/>
                </a:lnTo>
                <a:lnTo>
                  <a:pt x="16359" y="15688"/>
                </a:lnTo>
                <a:lnTo>
                  <a:pt x="16022" y="15715"/>
                </a:lnTo>
                <a:lnTo>
                  <a:pt x="15667" y="15688"/>
                </a:lnTo>
                <a:lnTo>
                  <a:pt x="15294" y="15662"/>
                </a:lnTo>
                <a:lnTo>
                  <a:pt x="14956" y="15583"/>
                </a:lnTo>
                <a:lnTo>
                  <a:pt x="14619" y="15479"/>
                </a:lnTo>
                <a:lnTo>
                  <a:pt x="14281" y="15334"/>
                </a:lnTo>
                <a:lnTo>
                  <a:pt x="13961" y="15177"/>
                </a:lnTo>
                <a:lnTo>
                  <a:pt x="13695" y="14981"/>
                </a:lnTo>
                <a:lnTo>
                  <a:pt x="13588" y="14850"/>
                </a:lnTo>
                <a:lnTo>
                  <a:pt x="13482" y="14732"/>
                </a:lnTo>
                <a:lnTo>
                  <a:pt x="13393" y="14600"/>
                </a:lnTo>
                <a:lnTo>
                  <a:pt x="13322" y="14456"/>
                </a:lnTo>
                <a:lnTo>
                  <a:pt x="13251" y="14299"/>
                </a:lnTo>
                <a:lnTo>
                  <a:pt x="13215" y="14155"/>
                </a:lnTo>
                <a:lnTo>
                  <a:pt x="13180" y="13971"/>
                </a:lnTo>
                <a:lnTo>
                  <a:pt x="13180" y="13801"/>
                </a:lnTo>
                <a:lnTo>
                  <a:pt x="13180" y="13591"/>
                </a:lnTo>
                <a:lnTo>
                  <a:pt x="13215" y="13395"/>
                </a:lnTo>
                <a:lnTo>
                  <a:pt x="13251" y="13198"/>
                </a:lnTo>
                <a:lnTo>
                  <a:pt x="13322" y="13015"/>
                </a:lnTo>
                <a:lnTo>
                  <a:pt x="13393" y="12870"/>
                </a:lnTo>
                <a:lnTo>
                  <a:pt x="13482" y="12713"/>
                </a:lnTo>
                <a:lnTo>
                  <a:pt x="13588" y="12569"/>
                </a:lnTo>
                <a:lnTo>
                  <a:pt x="13730" y="12438"/>
                </a:lnTo>
                <a:lnTo>
                  <a:pt x="13997" y="12215"/>
                </a:lnTo>
                <a:lnTo>
                  <a:pt x="14334" y="12005"/>
                </a:lnTo>
                <a:lnTo>
                  <a:pt x="14690" y="11861"/>
                </a:lnTo>
                <a:lnTo>
                  <a:pt x="15063" y="11756"/>
                </a:lnTo>
                <a:lnTo>
                  <a:pt x="15436" y="11678"/>
                </a:lnTo>
                <a:lnTo>
                  <a:pt x="15809" y="11638"/>
                </a:lnTo>
                <a:lnTo>
                  <a:pt x="16182" y="11638"/>
                </a:lnTo>
                <a:lnTo>
                  <a:pt x="16555" y="11678"/>
                </a:lnTo>
                <a:lnTo>
                  <a:pt x="16910" y="11730"/>
                </a:lnTo>
                <a:lnTo>
                  <a:pt x="17248" y="11835"/>
                </a:lnTo>
                <a:lnTo>
                  <a:pt x="17514" y="11966"/>
                </a:lnTo>
                <a:lnTo>
                  <a:pt x="17763" y="12110"/>
                </a:lnTo>
                <a:lnTo>
                  <a:pt x="17887" y="12215"/>
                </a:lnTo>
                <a:lnTo>
                  <a:pt x="18065" y="12307"/>
                </a:lnTo>
                <a:lnTo>
                  <a:pt x="18260" y="12412"/>
                </a:lnTo>
                <a:lnTo>
                  <a:pt x="18438" y="12464"/>
                </a:lnTo>
                <a:lnTo>
                  <a:pt x="18669" y="12543"/>
                </a:lnTo>
                <a:lnTo>
                  <a:pt x="18882" y="12569"/>
                </a:lnTo>
                <a:lnTo>
                  <a:pt x="19113" y="12595"/>
                </a:lnTo>
                <a:lnTo>
                  <a:pt x="19361" y="12608"/>
                </a:lnTo>
                <a:lnTo>
                  <a:pt x="19592" y="12608"/>
                </a:lnTo>
                <a:lnTo>
                  <a:pt x="19841" y="12595"/>
                </a:lnTo>
                <a:lnTo>
                  <a:pt x="20072" y="12543"/>
                </a:lnTo>
                <a:lnTo>
                  <a:pt x="20321" y="12490"/>
                </a:lnTo>
                <a:lnTo>
                  <a:pt x="20551" y="12438"/>
                </a:lnTo>
                <a:lnTo>
                  <a:pt x="20800" y="12333"/>
                </a:lnTo>
                <a:lnTo>
                  <a:pt x="20996" y="12241"/>
                </a:lnTo>
                <a:lnTo>
                  <a:pt x="21244" y="12110"/>
                </a:lnTo>
                <a:lnTo>
                  <a:pt x="21298" y="12032"/>
                </a:lnTo>
                <a:lnTo>
                  <a:pt x="21404" y="11966"/>
                </a:lnTo>
                <a:lnTo>
                  <a:pt x="21475" y="11861"/>
                </a:lnTo>
                <a:lnTo>
                  <a:pt x="21511" y="11730"/>
                </a:lnTo>
                <a:lnTo>
                  <a:pt x="21617" y="11481"/>
                </a:lnTo>
                <a:lnTo>
                  <a:pt x="21653" y="11180"/>
                </a:lnTo>
                <a:lnTo>
                  <a:pt x="21653" y="10826"/>
                </a:lnTo>
                <a:lnTo>
                  <a:pt x="21653" y="10472"/>
                </a:lnTo>
                <a:lnTo>
                  <a:pt x="21582" y="10092"/>
                </a:lnTo>
                <a:lnTo>
                  <a:pt x="21511" y="9725"/>
                </a:lnTo>
                <a:lnTo>
                  <a:pt x="21298" y="8912"/>
                </a:lnTo>
                <a:lnTo>
                  <a:pt x="21067" y="8191"/>
                </a:lnTo>
                <a:lnTo>
                  <a:pt x="20800" y="7536"/>
                </a:lnTo>
                <a:lnTo>
                  <a:pt x="20551" y="7025"/>
                </a:lnTo>
                <a:lnTo>
                  <a:pt x="20001" y="7103"/>
                </a:lnTo>
                <a:lnTo>
                  <a:pt x="19432" y="7156"/>
                </a:lnTo>
                <a:lnTo>
                  <a:pt x="18846" y="7208"/>
                </a:lnTo>
                <a:lnTo>
                  <a:pt x="18225" y="7208"/>
                </a:lnTo>
                <a:lnTo>
                  <a:pt x="17656" y="7208"/>
                </a:lnTo>
                <a:lnTo>
                  <a:pt x="17070" y="7182"/>
                </a:lnTo>
                <a:lnTo>
                  <a:pt x="16484" y="7156"/>
                </a:lnTo>
                <a:lnTo>
                  <a:pt x="15986" y="7103"/>
                </a:lnTo>
                <a:lnTo>
                  <a:pt x="14992" y="6999"/>
                </a:lnTo>
                <a:lnTo>
                  <a:pt x="14210" y="6907"/>
                </a:lnTo>
                <a:lnTo>
                  <a:pt x="13695" y="6828"/>
                </a:lnTo>
                <a:lnTo>
                  <a:pt x="13517" y="6802"/>
                </a:lnTo>
                <a:lnTo>
                  <a:pt x="13073" y="6645"/>
                </a:lnTo>
                <a:lnTo>
                  <a:pt x="12700" y="6474"/>
                </a:lnTo>
                <a:lnTo>
                  <a:pt x="12363" y="6304"/>
                </a:lnTo>
                <a:lnTo>
                  <a:pt x="12132" y="6094"/>
                </a:lnTo>
                <a:lnTo>
                  <a:pt x="11919" y="5871"/>
                </a:lnTo>
                <a:lnTo>
                  <a:pt x="11776" y="5649"/>
                </a:lnTo>
                <a:lnTo>
                  <a:pt x="11688" y="5413"/>
                </a:lnTo>
                <a:lnTo>
                  <a:pt x="11617" y="5190"/>
                </a:lnTo>
                <a:lnTo>
                  <a:pt x="11617" y="4941"/>
                </a:lnTo>
                <a:lnTo>
                  <a:pt x="11652" y="4718"/>
                </a:lnTo>
                <a:lnTo>
                  <a:pt x="11723" y="4482"/>
                </a:lnTo>
                <a:lnTo>
                  <a:pt x="11812" y="4285"/>
                </a:lnTo>
                <a:lnTo>
                  <a:pt x="11919" y="4089"/>
                </a:lnTo>
                <a:lnTo>
                  <a:pt x="12096" y="3905"/>
                </a:lnTo>
                <a:lnTo>
                  <a:pt x="12292" y="3735"/>
                </a:lnTo>
                <a:lnTo>
                  <a:pt x="12505" y="3604"/>
                </a:lnTo>
                <a:lnTo>
                  <a:pt x="12700" y="3460"/>
                </a:lnTo>
                <a:lnTo>
                  <a:pt x="12878" y="3250"/>
                </a:lnTo>
                <a:lnTo>
                  <a:pt x="13038" y="3027"/>
                </a:lnTo>
                <a:lnTo>
                  <a:pt x="13180" y="2752"/>
                </a:lnTo>
                <a:lnTo>
                  <a:pt x="13286" y="2477"/>
                </a:lnTo>
                <a:lnTo>
                  <a:pt x="13322" y="2175"/>
                </a:lnTo>
                <a:lnTo>
                  <a:pt x="13357" y="1874"/>
                </a:lnTo>
                <a:lnTo>
                  <a:pt x="13286" y="1572"/>
                </a:lnTo>
                <a:lnTo>
                  <a:pt x="13180" y="1271"/>
                </a:lnTo>
                <a:lnTo>
                  <a:pt x="13038" y="983"/>
                </a:lnTo>
                <a:lnTo>
                  <a:pt x="12949" y="865"/>
                </a:lnTo>
                <a:lnTo>
                  <a:pt x="12807" y="733"/>
                </a:lnTo>
                <a:lnTo>
                  <a:pt x="12665" y="616"/>
                </a:lnTo>
                <a:lnTo>
                  <a:pt x="12505" y="511"/>
                </a:lnTo>
                <a:lnTo>
                  <a:pt x="12327" y="406"/>
                </a:lnTo>
                <a:lnTo>
                  <a:pt x="12132" y="314"/>
                </a:lnTo>
                <a:lnTo>
                  <a:pt x="11883" y="235"/>
                </a:lnTo>
                <a:lnTo>
                  <a:pt x="11652" y="183"/>
                </a:lnTo>
                <a:lnTo>
                  <a:pt x="11368" y="104"/>
                </a:lnTo>
                <a:lnTo>
                  <a:pt x="11101" y="78"/>
                </a:lnTo>
                <a:lnTo>
                  <a:pt x="10800" y="52"/>
                </a:lnTo>
                <a:lnTo>
                  <a:pt x="10444" y="52"/>
                </a:lnTo>
                <a:lnTo>
                  <a:pt x="10142" y="52"/>
                </a:lnTo>
                <a:lnTo>
                  <a:pt x="9840" y="78"/>
                </a:lnTo>
                <a:lnTo>
                  <a:pt x="9574" y="104"/>
                </a:lnTo>
                <a:lnTo>
                  <a:pt x="9325" y="157"/>
                </a:lnTo>
                <a:lnTo>
                  <a:pt x="9094" y="209"/>
                </a:lnTo>
                <a:lnTo>
                  <a:pt x="8846" y="262"/>
                </a:lnTo>
                <a:lnTo>
                  <a:pt x="8650" y="340"/>
                </a:lnTo>
                <a:lnTo>
                  <a:pt x="8437" y="432"/>
                </a:lnTo>
                <a:lnTo>
                  <a:pt x="8277" y="511"/>
                </a:lnTo>
                <a:lnTo>
                  <a:pt x="8100" y="616"/>
                </a:lnTo>
                <a:lnTo>
                  <a:pt x="7957" y="707"/>
                </a:lnTo>
                <a:lnTo>
                  <a:pt x="7833" y="838"/>
                </a:lnTo>
                <a:lnTo>
                  <a:pt x="7620" y="1061"/>
                </a:lnTo>
                <a:lnTo>
                  <a:pt x="7442" y="1336"/>
                </a:lnTo>
                <a:lnTo>
                  <a:pt x="7353" y="1599"/>
                </a:lnTo>
                <a:lnTo>
                  <a:pt x="7318" y="1900"/>
                </a:lnTo>
                <a:lnTo>
                  <a:pt x="7318" y="2175"/>
                </a:lnTo>
                <a:lnTo>
                  <a:pt x="7353" y="2450"/>
                </a:lnTo>
                <a:lnTo>
                  <a:pt x="7442" y="2726"/>
                </a:lnTo>
                <a:lnTo>
                  <a:pt x="7620" y="2975"/>
                </a:lnTo>
                <a:lnTo>
                  <a:pt x="7833" y="3198"/>
                </a:lnTo>
                <a:lnTo>
                  <a:pt x="8064" y="3433"/>
                </a:lnTo>
                <a:lnTo>
                  <a:pt x="8295" y="3630"/>
                </a:lnTo>
                <a:lnTo>
                  <a:pt x="8508" y="3853"/>
                </a:lnTo>
                <a:lnTo>
                  <a:pt x="8686" y="4089"/>
                </a:lnTo>
                <a:lnTo>
                  <a:pt x="8775" y="4312"/>
                </a:lnTo>
                <a:lnTo>
                  <a:pt x="8846" y="4561"/>
                </a:lnTo>
                <a:lnTo>
                  <a:pt x="8846" y="4810"/>
                </a:lnTo>
                <a:lnTo>
                  <a:pt x="8810" y="5059"/>
                </a:lnTo>
                <a:lnTo>
                  <a:pt x="8721" y="5295"/>
                </a:lnTo>
                <a:lnTo>
                  <a:pt x="8579" y="5544"/>
                </a:lnTo>
                <a:lnTo>
                  <a:pt x="8366" y="5766"/>
                </a:lnTo>
                <a:lnTo>
                  <a:pt x="8135" y="5976"/>
                </a:lnTo>
                <a:lnTo>
                  <a:pt x="7833" y="6199"/>
                </a:lnTo>
                <a:lnTo>
                  <a:pt x="7478" y="6369"/>
                </a:lnTo>
                <a:lnTo>
                  <a:pt x="7069" y="6527"/>
                </a:lnTo>
                <a:lnTo>
                  <a:pt x="6590" y="6671"/>
                </a:lnTo>
                <a:lnTo>
                  <a:pt x="6092" y="6802"/>
                </a:lnTo>
                <a:lnTo>
                  <a:pt x="5684" y="6802"/>
                </a:lnTo>
                <a:lnTo>
                  <a:pt x="5133" y="6802"/>
                </a:lnTo>
                <a:lnTo>
                  <a:pt x="4547" y="6802"/>
                </a:lnTo>
                <a:lnTo>
                  <a:pt x="3872" y="6802"/>
                </a:lnTo>
                <a:lnTo>
                  <a:pt x="3144" y="6802"/>
                </a:lnTo>
                <a:lnTo>
                  <a:pt x="2362" y="6802"/>
                </a:lnTo>
                <a:lnTo>
                  <a:pt x="1545" y="6802"/>
                </a:lnTo>
                <a:lnTo>
                  <a:pt x="692" y="6802"/>
                </a:lnTo>
                <a:lnTo>
                  <a:pt x="586" y="7234"/>
                </a:lnTo>
                <a:lnTo>
                  <a:pt x="461" y="7837"/>
                </a:lnTo>
                <a:lnTo>
                  <a:pt x="355" y="8493"/>
                </a:lnTo>
                <a:lnTo>
                  <a:pt x="248" y="9187"/>
                </a:lnTo>
                <a:lnTo>
                  <a:pt x="142" y="9869"/>
                </a:lnTo>
                <a:lnTo>
                  <a:pt x="106" y="10498"/>
                </a:lnTo>
                <a:lnTo>
                  <a:pt x="106" y="10983"/>
                </a:lnTo>
                <a:lnTo>
                  <a:pt x="106" y="11311"/>
                </a:lnTo>
                <a:lnTo>
                  <a:pt x="213" y="11481"/>
                </a:lnTo>
                <a:lnTo>
                  <a:pt x="319" y="11651"/>
                </a:lnTo>
                <a:lnTo>
                  <a:pt x="497" y="11783"/>
                </a:lnTo>
                <a:lnTo>
                  <a:pt x="692" y="11914"/>
                </a:lnTo>
                <a:lnTo>
                  <a:pt x="941" y="12032"/>
                </a:lnTo>
                <a:lnTo>
                  <a:pt x="1207" y="12110"/>
                </a:lnTo>
                <a:lnTo>
                  <a:pt x="1509" y="12189"/>
                </a:lnTo>
                <a:lnTo>
                  <a:pt x="1794" y="12241"/>
                </a:lnTo>
                <a:lnTo>
                  <a:pt x="2131" y="12267"/>
                </a:lnTo>
                <a:lnTo>
                  <a:pt x="2433" y="12281"/>
                </a:lnTo>
                <a:lnTo>
                  <a:pt x="2735" y="12267"/>
                </a:lnTo>
                <a:lnTo>
                  <a:pt x="3055" y="12241"/>
                </a:lnTo>
                <a:lnTo>
                  <a:pt x="3357" y="12189"/>
                </a:lnTo>
                <a:lnTo>
                  <a:pt x="3623" y="12084"/>
                </a:lnTo>
                <a:lnTo>
                  <a:pt x="3872" y="11979"/>
                </a:lnTo>
                <a:lnTo>
                  <a:pt x="4103" y="11861"/>
                </a:lnTo>
                <a:lnTo>
                  <a:pt x="4316" y="11704"/>
                </a:lnTo>
                <a:lnTo>
                  <a:pt x="4582" y="11612"/>
                </a:lnTo>
                <a:lnTo>
                  <a:pt x="4849" y="11533"/>
                </a:lnTo>
                <a:lnTo>
                  <a:pt x="5169" y="11507"/>
                </a:lnTo>
                <a:lnTo>
                  <a:pt x="5506" y="11481"/>
                </a:lnTo>
                <a:lnTo>
                  <a:pt x="5808" y="11507"/>
                </a:lnTo>
                <a:lnTo>
                  <a:pt x="6146" y="11560"/>
                </a:lnTo>
                <a:lnTo>
                  <a:pt x="6501" y="11651"/>
                </a:lnTo>
                <a:lnTo>
                  <a:pt x="6803" y="11783"/>
                </a:lnTo>
                <a:lnTo>
                  <a:pt x="7105" y="11940"/>
                </a:lnTo>
                <a:lnTo>
                  <a:pt x="7353" y="12110"/>
                </a:lnTo>
                <a:lnTo>
                  <a:pt x="7584" y="12333"/>
                </a:lnTo>
                <a:lnTo>
                  <a:pt x="7798" y="12595"/>
                </a:lnTo>
                <a:lnTo>
                  <a:pt x="7922" y="12870"/>
                </a:lnTo>
                <a:lnTo>
                  <a:pt x="8028" y="13198"/>
                </a:lnTo>
                <a:lnTo>
                  <a:pt x="8064" y="13526"/>
                </a:lnTo>
                <a:lnTo>
                  <a:pt x="8028" y="13775"/>
                </a:lnTo>
                <a:lnTo>
                  <a:pt x="7922" y="13998"/>
                </a:lnTo>
                <a:lnTo>
                  <a:pt x="7798" y="14220"/>
                </a:lnTo>
                <a:lnTo>
                  <a:pt x="7584" y="14404"/>
                </a:lnTo>
                <a:lnTo>
                  <a:pt x="7353" y="14574"/>
                </a:lnTo>
                <a:lnTo>
                  <a:pt x="7105" y="14732"/>
                </a:lnTo>
                <a:lnTo>
                  <a:pt x="6803" y="14850"/>
                </a:lnTo>
                <a:lnTo>
                  <a:pt x="6501" y="14954"/>
                </a:lnTo>
                <a:lnTo>
                  <a:pt x="6146" y="15033"/>
                </a:lnTo>
                <a:lnTo>
                  <a:pt x="5808" y="15085"/>
                </a:lnTo>
                <a:lnTo>
                  <a:pt x="5506" y="15085"/>
                </a:lnTo>
                <a:lnTo>
                  <a:pt x="5169" y="15059"/>
                </a:lnTo>
                <a:lnTo>
                  <a:pt x="4849" y="15007"/>
                </a:lnTo>
                <a:lnTo>
                  <a:pt x="4582" y="14902"/>
                </a:lnTo>
                <a:lnTo>
                  <a:pt x="4316" y="14784"/>
                </a:lnTo>
                <a:lnTo>
                  <a:pt x="4103" y="14600"/>
                </a:lnTo>
                <a:lnTo>
                  <a:pt x="3907" y="14430"/>
                </a:lnTo>
                <a:lnTo>
                  <a:pt x="3659" y="14299"/>
                </a:lnTo>
                <a:lnTo>
                  <a:pt x="3428" y="14194"/>
                </a:lnTo>
                <a:lnTo>
                  <a:pt x="3179" y="14129"/>
                </a:lnTo>
                <a:lnTo>
                  <a:pt x="2913" y="14102"/>
                </a:lnTo>
                <a:lnTo>
                  <a:pt x="2646" y="14102"/>
                </a:lnTo>
                <a:lnTo>
                  <a:pt x="2362" y="14129"/>
                </a:lnTo>
                <a:lnTo>
                  <a:pt x="2096" y="14168"/>
                </a:lnTo>
                <a:lnTo>
                  <a:pt x="1811" y="14273"/>
                </a:lnTo>
                <a:lnTo>
                  <a:pt x="1545" y="14378"/>
                </a:lnTo>
                <a:lnTo>
                  <a:pt x="1314" y="14496"/>
                </a:lnTo>
                <a:lnTo>
                  <a:pt x="1065" y="14653"/>
                </a:lnTo>
                <a:lnTo>
                  <a:pt x="870" y="14797"/>
                </a:lnTo>
                <a:lnTo>
                  <a:pt x="657" y="14981"/>
                </a:lnTo>
                <a:lnTo>
                  <a:pt x="497" y="15177"/>
                </a:lnTo>
                <a:lnTo>
                  <a:pt x="390" y="15413"/>
                </a:lnTo>
                <a:lnTo>
                  <a:pt x="284" y="15636"/>
                </a:lnTo>
                <a:lnTo>
                  <a:pt x="248" y="15911"/>
                </a:lnTo>
                <a:lnTo>
                  <a:pt x="284" y="16239"/>
                </a:lnTo>
                <a:lnTo>
                  <a:pt x="319" y="16566"/>
                </a:lnTo>
                <a:lnTo>
                  <a:pt x="497" y="17340"/>
                </a:lnTo>
                <a:lnTo>
                  <a:pt x="692" y="18152"/>
                </a:lnTo>
                <a:lnTo>
                  <a:pt x="799" y="18559"/>
                </a:lnTo>
                <a:lnTo>
                  <a:pt x="905" y="18978"/>
                </a:lnTo>
                <a:lnTo>
                  <a:pt x="959" y="19384"/>
                </a:lnTo>
                <a:lnTo>
                  <a:pt x="994" y="19791"/>
                </a:lnTo>
                <a:lnTo>
                  <a:pt x="994" y="20132"/>
                </a:lnTo>
                <a:lnTo>
                  <a:pt x="959" y="20485"/>
                </a:lnTo>
                <a:lnTo>
                  <a:pt x="941" y="20669"/>
                </a:lnTo>
                <a:lnTo>
                  <a:pt x="870" y="20813"/>
                </a:lnTo>
                <a:lnTo>
                  <a:pt x="799" y="20970"/>
                </a:lnTo>
                <a:lnTo>
                  <a:pt x="692" y="21088"/>
                </a:lnTo>
                <a:lnTo>
                  <a:pt x="1474" y="20997"/>
                </a:lnTo>
                <a:lnTo>
                  <a:pt x="2291" y="20866"/>
                </a:lnTo>
                <a:lnTo>
                  <a:pt x="3108" y="20787"/>
                </a:lnTo>
                <a:lnTo>
                  <a:pt x="3907" y="20721"/>
                </a:lnTo>
                <a:lnTo>
                  <a:pt x="4653" y="20695"/>
                </a:lnTo>
                <a:lnTo>
                  <a:pt x="5364" y="20695"/>
                </a:lnTo>
                <a:lnTo>
                  <a:pt x="5701" y="20721"/>
                </a:lnTo>
                <a:lnTo>
                  <a:pt x="6057" y="20761"/>
                </a:lnTo>
                <a:lnTo>
                  <a:pt x="6323" y="20813"/>
                </a:lnTo>
                <a:lnTo>
                  <a:pt x="6625" y="20892"/>
                </a:lnTo>
                <a:close/>
              </a:path>
            </a:pathLst>
          </a:custGeom>
          <a:solidFill>
            <a:srgbClr val="FFBE7D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108000" tIns="0" bIns="144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Get the Big Picture Right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17980728"/>
              </p:ext>
            </p:extLst>
          </p:nvPr>
        </p:nvGraphicFramePr>
        <p:xfrm>
          <a:off x="4788024" y="1848353"/>
          <a:ext cx="4176464" cy="1889760"/>
        </p:xfrm>
        <a:graphic>
          <a:graphicData uri="http://schemas.openxmlformats.org/drawingml/2006/table">
            <a:tbl>
              <a:tblPr/>
              <a:tblGrid>
                <a:gridCol w="4176464"/>
              </a:tblGrid>
              <a:tr h="271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Try to Avoid the Following when Leading Activities: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542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Making open-ended offers: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What do you want?”.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Making unilateral offers: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I’d be willing to ….”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Simply agreeing to (re refusing) the other side’s demands.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Speaking first and declaring your hand.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Doing it all alone.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81852863"/>
              </p:ext>
            </p:extLst>
          </p:nvPr>
        </p:nvGraphicFramePr>
        <p:xfrm>
          <a:off x="4788024" y="3782305"/>
          <a:ext cx="4176464" cy="1734927"/>
        </p:xfrm>
        <a:graphic>
          <a:graphicData uri="http://schemas.openxmlformats.org/drawingml/2006/table">
            <a:tbl>
              <a:tblPr/>
              <a:tblGrid>
                <a:gridCol w="4176464"/>
              </a:tblGrid>
              <a:tr h="271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Instead: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542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Ask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Why is that important to you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”.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Propose solutions for critique: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Here’s a possibility – what might be wrong with it?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”.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Establish a strategy of viral leadership.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Have answers for, Why, Why, Why.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Accept that you are only as strong as your weakest link.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5" name="Picture 34" descr="Picture1.png"/>
          <p:cNvPicPr>
            <a:picLocks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2000" y="1998497"/>
            <a:ext cx="1334914" cy="1656000"/>
          </a:xfrm>
          <a:prstGeom prst="rect">
            <a:avLst/>
          </a:prstGeom>
        </p:spPr>
      </p:pic>
      <p:sp>
        <p:nvSpPr>
          <p:cNvPr id="36" name="Puzzle1"/>
          <p:cNvSpPr>
            <a:spLocks noChangeAspect="1" noEditPoints="1" noChangeArrowheads="1"/>
          </p:cNvSpPr>
          <p:nvPr/>
        </p:nvSpPr>
        <p:spPr bwMode="auto">
          <a:xfrm>
            <a:off x="1224000" y="2486161"/>
            <a:ext cx="2095154" cy="115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356512552 h 21600"/>
              <a:gd name="T4" fmla="*/ 2147483647 w 21600"/>
              <a:gd name="T5" fmla="*/ 585751743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44214976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086 w 21600"/>
              <a:gd name="T25" fmla="*/ 2569 h 21600"/>
              <a:gd name="T26" fmla="*/ 16132 w 21600"/>
              <a:gd name="T27" fmla="*/ 1955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solidFill>
            <a:srgbClr val="CCC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144000" rIns="432000" bIns="0"/>
          <a:lstStyle/>
          <a:p>
            <a:pPr algn="ctr"/>
            <a:endParaRPr lang="en-GB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/>
            <a:endParaRPr lang="en-GB" sz="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marL="85725" algn="ctr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Uncover and Collaborate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2" grpId="0" animBg="1"/>
      <p:bldP spid="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759807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Implementation Strategy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34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Puzzle2"/>
          <p:cNvSpPr>
            <a:spLocks noEditPoints="1" noChangeArrowheads="1"/>
          </p:cNvSpPr>
          <p:nvPr/>
        </p:nvSpPr>
        <p:spPr bwMode="auto">
          <a:xfrm>
            <a:off x="2412000" y="3229825"/>
            <a:ext cx="2289600" cy="1476000"/>
          </a:xfrm>
          <a:custGeom>
            <a:avLst/>
            <a:gdLst>
              <a:gd name="T0" fmla="*/ 3816532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80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Focus on Progress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6" name="Puzzle1"/>
          <p:cNvSpPr>
            <a:spLocks noChangeAspect="1" noEditPoints="1" noChangeArrowheads="1"/>
          </p:cNvSpPr>
          <p:nvPr/>
        </p:nvSpPr>
        <p:spPr bwMode="auto">
          <a:xfrm>
            <a:off x="1224000" y="2507865"/>
            <a:ext cx="2095154" cy="115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356512552 h 21600"/>
              <a:gd name="T4" fmla="*/ 2147483647 w 21600"/>
              <a:gd name="T5" fmla="*/ 585751743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44214976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086 w 21600"/>
              <a:gd name="T25" fmla="*/ 2569 h 21600"/>
              <a:gd name="T26" fmla="*/ 16132 w 21600"/>
              <a:gd name="T27" fmla="*/ 1955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solidFill>
            <a:srgbClr val="CCC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144000" rIns="432000" bIns="0"/>
          <a:lstStyle/>
          <a:p>
            <a:pPr algn="ctr"/>
            <a:endParaRPr lang="en-GB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/>
            <a:endParaRPr lang="en-GB" sz="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marL="85725" algn="ctr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Uncover and Collaborate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7" name="Puzzle4"/>
          <p:cNvSpPr>
            <a:spLocks noChangeAspect="1" noEditPoints="1" noChangeArrowheads="1"/>
          </p:cNvSpPr>
          <p:nvPr/>
        </p:nvSpPr>
        <p:spPr bwMode="auto">
          <a:xfrm>
            <a:off x="1636568" y="3192153"/>
            <a:ext cx="1255558" cy="1908000"/>
          </a:xfrm>
          <a:custGeom>
            <a:avLst/>
            <a:gdLst>
              <a:gd name="T0" fmla="*/ 2147483647 w 21600"/>
              <a:gd name="T1" fmla="*/ 2147483647 h 21600"/>
              <a:gd name="T2" fmla="*/ 41738541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35576538 h 21600"/>
              <a:gd name="T14" fmla="*/ 41738541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076 w 21600"/>
              <a:gd name="T25" fmla="*/ 5664 h 21600"/>
              <a:gd name="T26" fmla="*/ 20203 w 21600"/>
              <a:gd name="T27" fmla="*/ 1598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solidFill>
            <a:srgbClr val="D8EBB3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08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Build </a:t>
            </a:r>
          </a:p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Trust</a:t>
            </a:r>
          </a:p>
        </p:txBody>
      </p:sp>
      <p:pic>
        <p:nvPicPr>
          <p:cNvPr id="18" name="Picture 17" descr="Picture2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16800" y="2488201"/>
            <a:ext cx="2133424" cy="1200813"/>
          </a:xfrm>
          <a:prstGeom prst="rect">
            <a:avLst/>
          </a:prstGeom>
        </p:spPr>
      </p:pic>
      <p:pic>
        <p:nvPicPr>
          <p:cNvPr id="19" name="Picture 18" descr="Picture4.pn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27200" y="3175801"/>
            <a:ext cx="1292245" cy="1956654"/>
          </a:xfrm>
          <a:prstGeom prst="rect">
            <a:avLst/>
          </a:prstGeom>
        </p:spPr>
      </p:pic>
      <p:pic>
        <p:nvPicPr>
          <p:cNvPr id="20" name="Picture 19" descr="Picture5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94000" y="3211801"/>
            <a:ext cx="2328480" cy="1517779"/>
          </a:xfrm>
          <a:prstGeom prst="rect">
            <a:avLst/>
          </a:prstGeom>
        </p:spPr>
      </p:pic>
      <p:sp>
        <p:nvSpPr>
          <p:cNvPr id="21" name="Puzzle3"/>
          <p:cNvSpPr>
            <a:spLocks noChangeAspect="1" noEditPoints="1" noChangeArrowheads="1"/>
          </p:cNvSpPr>
          <p:nvPr/>
        </p:nvSpPr>
        <p:spPr bwMode="auto">
          <a:xfrm>
            <a:off x="450000" y="2031025"/>
            <a:ext cx="1292461" cy="1620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106328249 h 21600"/>
              <a:gd name="T10" fmla="*/ 714159035 w 21600"/>
              <a:gd name="T11" fmla="*/ 2147483647 h 21600"/>
              <a:gd name="T12" fmla="*/ 2147483647 w 21600"/>
              <a:gd name="T13" fmla="*/ 2147483647 h 21600"/>
              <a:gd name="T14" fmla="*/ 714159035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273 w 21600"/>
              <a:gd name="T25" fmla="*/ 7719 h 21600"/>
              <a:gd name="T26" fmla="*/ 19149 w 21600"/>
              <a:gd name="T27" fmla="*/ 202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6625" y="20892"/>
                </a:moveTo>
                <a:lnTo>
                  <a:pt x="7105" y="21023"/>
                </a:lnTo>
                <a:lnTo>
                  <a:pt x="7513" y="21088"/>
                </a:lnTo>
                <a:lnTo>
                  <a:pt x="7922" y="21115"/>
                </a:lnTo>
                <a:lnTo>
                  <a:pt x="8242" y="21115"/>
                </a:lnTo>
                <a:lnTo>
                  <a:pt x="8544" y="21062"/>
                </a:lnTo>
                <a:lnTo>
                  <a:pt x="8810" y="20997"/>
                </a:lnTo>
                <a:lnTo>
                  <a:pt x="9023" y="20892"/>
                </a:lnTo>
                <a:lnTo>
                  <a:pt x="9148" y="20761"/>
                </a:lnTo>
                <a:lnTo>
                  <a:pt x="9290" y="20616"/>
                </a:lnTo>
                <a:lnTo>
                  <a:pt x="9361" y="20459"/>
                </a:lnTo>
                <a:lnTo>
                  <a:pt x="9396" y="20289"/>
                </a:lnTo>
                <a:lnTo>
                  <a:pt x="9396" y="20092"/>
                </a:lnTo>
                <a:lnTo>
                  <a:pt x="9325" y="19909"/>
                </a:lnTo>
                <a:lnTo>
                  <a:pt x="9219" y="19738"/>
                </a:lnTo>
                <a:lnTo>
                  <a:pt x="9094" y="19555"/>
                </a:lnTo>
                <a:lnTo>
                  <a:pt x="8917" y="19384"/>
                </a:lnTo>
                <a:lnTo>
                  <a:pt x="8650" y="19162"/>
                </a:lnTo>
                <a:lnTo>
                  <a:pt x="8437" y="18900"/>
                </a:lnTo>
                <a:lnTo>
                  <a:pt x="8277" y="18624"/>
                </a:lnTo>
                <a:lnTo>
                  <a:pt x="8135" y="18349"/>
                </a:lnTo>
                <a:lnTo>
                  <a:pt x="8028" y="18048"/>
                </a:lnTo>
                <a:lnTo>
                  <a:pt x="7993" y="17746"/>
                </a:lnTo>
                <a:lnTo>
                  <a:pt x="7993" y="17471"/>
                </a:lnTo>
                <a:lnTo>
                  <a:pt x="8028" y="17169"/>
                </a:lnTo>
                <a:lnTo>
                  <a:pt x="8135" y="16920"/>
                </a:lnTo>
                <a:lnTo>
                  <a:pt x="8277" y="16671"/>
                </a:lnTo>
                <a:lnTo>
                  <a:pt x="8366" y="16540"/>
                </a:lnTo>
                <a:lnTo>
                  <a:pt x="8473" y="16409"/>
                </a:lnTo>
                <a:lnTo>
                  <a:pt x="8615" y="16317"/>
                </a:lnTo>
                <a:lnTo>
                  <a:pt x="8739" y="16213"/>
                </a:lnTo>
                <a:lnTo>
                  <a:pt x="8881" y="16134"/>
                </a:lnTo>
                <a:lnTo>
                  <a:pt x="9059" y="16055"/>
                </a:lnTo>
                <a:lnTo>
                  <a:pt x="9254" y="15990"/>
                </a:lnTo>
                <a:lnTo>
                  <a:pt x="9432" y="15911"/>
                </a:lnTo>
                <a:lnTo>
                  <a:pt x="9663" y="15885"/>
                </a:lnTo>
                <a:lnTo>
                  <a:pt x="9876" y="15833"/>
                </a:lnTo>
                <a:lnTo>
                  <a:pt x="10142" y="15806"/>
                </a:lnTo>
                <a:lnTo>
                  <a:pt x="10391" y="15806"/>
                </a:lnTo>
                <a:lnTo>
                  <a:pt x="10728" y="15806"/>
                </a:lnTo>
                <a:lnTo>
                  <a:pt x="10995" y="15806"/>
                </a:lnTo>
                <a:lnTo>
                  <a:pt x="11279" y="15833"/>
                </a:lnTo>
                <a:lnTo>
                  <a:pt x="11546" y="15885"/>
                </a:lnTo>
                <a:lnTo>
                  <a:pt x="11776" y="15937"/>
                </a:lnTo>
                <a:lnTo>
                  <a:pt x="12025" y="15990"/>
                </a:lnTo>
                <a:lnTo>
                  <a:pt x="12221" y="16055"/>
                </a:lnTo>
                <a:lnTo>
                  <a:pt x="12434" y="16134"/>
                </a:lnTo>
                <a:lnTo>
                  <a:pt x="12611" y="16213"/>
                </a:lnTo>
                <a:lnTo>
                  <a:pt x="12771" y="16317"/>
                </a:lnTo>
                <a:lnTo>
                  <a:pt x="12913" y="16409"/>
                </a:lnTo>
                <a:lnTo>
                  <a:pt x="13038" y="16514"/>
                </a:lnTo>
                <a:lnTo>
                  <a:pt x="13251" y="16737"/>
                </a:lnTo>
                <a:lnTo>
                  <a:pt x="13428" y="16986"/>
                </a:lnTo>
                <a:lnTo>
                  <a:pt x="13517" y="17248"/>
                </a:lnTo>
                <a:lnTo>
                  <a:pt x="13588" y="17523"/>
                </a:lnTo>
                <a:lnTo>
                  <a:pt x="13588" y="17799"/>
                </a:lnTo>
                <a:lnTo>
                  <a:pt x="13517" y="18074"/>
                </a:lnTo>
                <a:lnTo>
                  <a:pt x="13428" y="18323"/>
                </a:lnTo>
                <a:lnTo>
                  <a:pt x="13286" y="18572"/>
                </a:lnTo>
                <a:lnTo>
                  <a:pt x="13109" y="18808"/>
                </a:lnTo>
                <a:lnTo>
                  <a:pt x="12878" y="19031"/>
                </a:lnTo>
                <a:lnTo>
                  <a:pt x="12434" y="19411"/>
                </a:lnTo>
                <a:lnTo>
                  <a:pt x="12132" y="19738"/>
                </a:lnTo>
                <a:lnTo>
                  <a:pt x="12025" y="19856"/>
                </a:lnTo>
                <a:lnTo>
                  <a:pt x="11919" y="20014"/>
                </a:lnTo>
                <a:lnTo>
                  <a:pt x="11883" y="20132"/>
                </a:lnTo>
                <a:lnTo>
                  <a:pt x="11883" y="20263"/>
                </a:lnTo>
                <a:lnTo>
                  <a:pt x="11883" y="20394"/>
                </a:lnTo>
                <a:lnTo>
                  <a:pt x="11954" y="20485"/>
                </a:lnTo>
                <a:lnTo>
                  <a:pt x="12061" y="20590"/>
                </a:lnTo>
                <a:lnTo>
                  <a:pt x="12185" y="20695"/>
                </a:lnTo>
                <a:lnTo>
                  <a:pt x="12327" y="20787"/>
                </a:lnTo>
                <a:lnTo>
                  <a:pt x="12540" y="20892"/>
                </a:lnTo>
                <a:lnTo>
                  <a:pt x="12771" y="20997"/>
                </a:lnTo>
                <a:lnTo>
                  <a:pt x="13073" y="21088"/>
                </a:lnTo>
                <a:lnTo>
                  <a:pt x="13428" y="21193"/>
                </a:lnTo>
                <a:lnTo>
                  <a:pt x="13873" y="21298"/>
                </a:lnTo>
                <a:lnTo>
                  <a:pt x="14317" y="21390"/>
                </a:lnTo>
                <a:lnTo>
                  <a:pt x="14778" y="21468"/>
                </a:lnTo>
                <a:lnTo>
                  <a:pt x="15294" y="21547"/>
                </a:lnTo>
                <a:lnTo>
                  <a:pt x="15809" y="21600"/>
                </a:lnTo>
                <a:lnTo>
                  <a:pt x="16359" y="21652"/>
                </a:lnTo>
                <a:lnTo>
                  <a:pt x="16875" y="21678"/>
                </a:lnTo>
                <a:lnTo>
                  <a:pt x="17407" y="21678"/>
                </a:lnTo>
                <a:lnTo>
                  <a:pt x="17958" y="21678"/>
                </a:lnTo>
                <a:lnTo>
                  <a:pt x="18473" y="21652"/>
                </a:lnTo>
                <a:lnTo>
                  <a:pt x="18953" y="21573"/>
                </a:lnTo>
                <a:lnTo>
                  <a:pt x="19397" y="21495"/>
                </a:lnTo>
                <a:lnTo>
                  <a:pt x="19841" y="21390"/>
                </a:lnTo>
                <a:lnTo>
                  <a:pt x="20214" y="21272"/>
                </a:lnTo>
                <a:lnTo>
                  <a:pt x="20551" y="21088"/>
                </a:lnTo>
                <a:lnTo>
                  <a:pt x="20480" y="20787"/>
                </a:lnTo>
                <a:lnTo>
                  <a:pt x="20409" y="20485"/>
                </a:lnTo>
                <a:lnTo>
                  <a:pt x="20356" y="20158"/>
                </a:lnTo>
                <a:lnTo>
                  <a:pt x="20356" y="19804"/>
                </a:lnTo>
                <a:lnTo>
                  <a:pt x="20321" y="19083"/>
                </a:lnTo>
                <a:lnTo>
                  <a:pt x="20356" y="18349"/>
                </a:lnTo>
                <a:lnTo>
                  <a:pt x="20409" y="17641"/>
                </a:lnTo>
                <a:lnTo>
                  <a:pt x="20480" y="17012"/>
                </a:lnTo>
                <a:lnTo>
                  <a:pt x="20551" y="16488"/>
                </a:lnTo>
                <a:lnTo>
                  <a:pt x="20551" y="16055"/>
                </a:lnTo>
                <a:lnTo>
                  <a:pt x="20551" y="15911"/>
                </a:lnTo>
                <a:lnTo>
                  <a:pt x="20445" y="15754"/>
                </a:lnTo>
                <a:lnTo>
                  <a:pt x="20356" y="15610"/>
                </a:lnTo>
                <a:lnTo>
                  <a:pt x="20178" y="15452"/>
                </a:lnTo>
                <a:lnTo>
                  <a:pt x="20001" y="15334"/>
                </a:lnTo>
                <a:lnTo>
                  <a:pt x="19770" y="15230"/>
                </a:lnTo>
                <a:lnTo>
                  <a:pt x="19521" y="15125"/>
                </a:lnTo>
                <a:lnTo>
                  <a:pt x="19290" y="15059"/>
                </a:lnTo>
                <a:lnTo>
                  <a:pt x="19024" y="15007"/>
                </a:lnTo>
                <a:lnTo>
                  <a:pt x="18740" y="14954"/>
                </a:lnTo>
                <a:lnTo>
                  <a:pt x="18509" y="14954"/>
                </a:lnTo>
                <a:lnTo>
                  <a:pt x="18225" y="14954"/>
                </a:lnTo>
                <a:lnTo>
                  <a:pt x="17994" y="15007"/>
                </a:lnTo>
                <a:lnTo>
                  <a:pt x="17763" y="15085"/>
                </a:lnTo>
                <a:lnTo>
                  <a:pt x="17550" y="15177"/>
                </a:lnTo>
                <a:lnTo>
                  <a:pt x="17372" y="15308"/>
                </a:lnTo>
                <a:lnTo>
                  <a:pt x="17176" y="15426"/>
                </a:lnTo>
                <a:lnTo>
                  <a:pt x="16928" y="15557"/>
                </a:lnTo>
                <a:lnTo>
                  <a:pt x="16661" y="15636"/>
                </a:lnTo>
                <a:lnTo>
                  <a:pt x="16359" y="15688"/>
                </a:lnTo>
                <a:lnTo>
                  <a:pt x="16022" y="15715"/>
                </a:lnTo>
                <a:lnTo>
                  <a:pt x="15667" y="15688"/>
                </a:lnTo>
                <a:lnTo>
                  <a:pt x="15294" y="15662"/>
                </a:lnTo>
                <a:lnTo>
                  <a:pt x="14956" y="15583"/>
                </a:lnTo>
                <a:lnTo>
                  <a:pt x="14619" y="15479"/>
                </a:lnTo>
                <a:lnTo>
                  <a:pt x="14281" y="15334"/>
                </a:lnTo>
                <a:lnTo>
                  <a:pt x="13961" y="15177"/>
                </a:lnTo>
                <a:lnTo>
                  <a:pt x="13695" y="14981"/>
                </a:lnTo>
                <a:lnTo>
                  <a:pt x="13588" y="14850"/>
                </a:lnTo>
                <a:lnTo>
                  <a:pt x="13482" y="14732"/>
                </a:lnTo>
                <a:lnTo>
                  <a:pt x="13393" y="14600"/>
                </a:lnTo>
                <a:lnTo>
                  <a:pt x="13322" y="14456"/>
                </a:lnTo>
                <a:lnTo>
                  <a:pt x="13251" y="14299"/>
                </a:lnTo>
                <a:lnTo>
                  <a:pt x="13215" y="14155"/>
                </a:lnTo>
                <a:lnTo>
                  <a:pt x="13180" y="13971"/>
                </a:lnTo>
                <a:lnTo>
                  <a:pt x="13180" y="13801"/>
                </a:lnTo>
                <a:lnTo>
                  <a:pt x="13180" y="13591"/>
                </a:lnTo>
                <a:lnTo>
                  <a:pt x="13215" y="13395"/>
                </a:lnTo>
                <a:lnTo>
                  <a:pt x="13251" y="13198"/>
                </a:lnTo>
                <a:lnTo>
                  <a:pt x="13322" y="13015"/>
                </a:lnTo>
                <a:lnTo>
                  <a:pt x="13393" y="12870"/>
                </a:lnTo>
                <a:lnTo>
                  <a:pt x="13482" y="12713"/>
                </a:lnTo>
                <a:lnTo>
                  <a:pt x="13588" y="12569"/>
                </a:lnTo>
                <a:lnTo>
                  <a:pt x="13730" y="12438"/>
                </a:lnTo>
                <a:lnTo>
                  <a:pt x="13997" y="12215"/>
                </a:lnTo>
                <a:lnTo>
                  <a:pt x="14334" y="12005"/>
                </a:lnTo>
                <a:lnTo>
                  <a:pt x="14690" y="11861"/>
                </a:lnTo>
                <a:lnTo>
                  <a:pt x="15063" y="11756"/>
                </a:lnTo>
                <a:lnTo>
                  <a:pt x="15436" y="11678"/>
                </a:lnTo>
                <a:lnTo>
                  <a:pt x="15809" y="11638"/>
                </a:lnTo>
                <a:lnTo>
                  <a:pt x="16182" y="11638"/>
                </a:lnTo>
                <a:lnTo>
                  <a:pt x="16555" y="11678"/>
                </a:lnTo>
                <a:lnTo>
                  <a:pt x="16910" y="11730"/>
                </a:lnTo>
                <a:lnTo>
                  <a:pt x="17248" y="11835"/>
                </a:lnTo>
                <a:lnTo>
                  <a:pt x="17514" y="11966"/>
                </a:lnTo>
                <a:lnTo>
                  <a:pt x="17763" y="12110"/>
                </a:lnTo>
                <a:lnTo>
                  <a:pt x="17887" y="12215"/>
                </a:lnTo>
                <a:lnTo>
                  <a:pt x="18065" y="12307"/>
                </a:lnTo>
                <a:lnTo>
                  <a:pt x="18260" y="12412"/>
                </a:lnTo>
                <a:lnTo>
                  <a:pt x="18438" y="12464"/>
                </a:lnTo>
                <a:lnTo>
                  <a:pt x="18669" y="12543"/>
                </a:lnTo>
                <a:lnTo>
                  <a:pt x="18882" y="12569"/>
                </a:lnTo>
                <a:lnTo>
                  <a:pt x="19113" y="12595"/>
                </a:lnTo>
                <a:lnTo>
                  <a:pt x="19361" y="12608"/>
                </a:lnTo>
                <a:lnTo>
                  <a:pt x="19592" y="12608"/>
                </a:lnTo>
                <a:lnTo>
                  <a:pt x="19841" y="12595"/>
                </a:lnTo>
                <a:lnTo>
                  <a:pt x="20072" y="12543"/>
                </a:lnTo>
                <a:lnTo>
                  <a:pt x="20321" y="12490"/>
                </a:lnTo>
                <a:lnTo>
                  <a:pt x="20551" y="12438"/>
                </a:lnTo>
                <a:lnTo>
                  <a:pt x="20800" y="12333"/>
                </a:lnTo>
                <a:lnTo>
                  <a:pt x="20996" y="12241"/>
                </a:lnTo>
                <a:lnTo>
                  <a:pt x="21244" y="12110"/>
                </a:lnTo>
                <a:lnTo>
                  <a:pt x="21298" y="12032"/>
                </a:lnTo>
                <a:lnTo>
                  <a:pt x="21404" y="11966"/>
                </a:lnTo>
                <a:lnTo>
                  <a:pt x="21475" y="11861"/>
                </a:lnTo>
                <a:lnTo>
                  <a:pt x="21511" y="11730"/>
                </a:lnTo>
                <a:lnTo>
                  <a:pt x="21617" y="11481"/>
                </a:lnTo>
                <a:lnTo>
                  <a:pt x="21653" y="11180"/>
                </a:lnTo>
                <a:lnTo>
                  <a:pt x="21653" y="10826"/>
                </a:lnTo>
                <a:lnTo>
                  <a:pt x="21653" y="10472"/>
                </a:lnTo>
                <a:lnTo>
                  <a:pt x="21582" y="10092"/>
                </a:lnTo>
                <a:lnTo>
                  <a:pt x="21511" y="9725"/>
                </a:lnTo>
                <a:lnTo>
                  <a:pt x="21298" y="8912"/>
                </a:lnTo>
                <a:lnTo>
                  <a:pt x="21067" y="8191"/>
                </a:lnTo>
                <a:lnTo>
                  <a:pt x="20800" y="7536"/>
                </a:lnTo>
                <a:lnTo>
                  <a:pt x="20551" y="7025"/>
                </a:lnTo>
                <a:lnTo>
                  <a:pt x="20001" y="7103"/>
                </a:lnTo>
                <a:lnTo>
                  <a:pt x="19432" y="7156"/>
                </a:lnTo>
                <a:lnTo>
                  <a:pt x="18846" y="7208"/>
                </a:lnTo>
                <a:lnTo>
                  <a:pt x="18225" y="7208"/>
                </a:lnTo>
                <a:lnTo>
                  <a:pt x="17656" y="7208"/>
                </a:lnTo>
                <a:lnTo>
                  <a:pt x="17070" y="7182"/>
                </a:lnTo>
                <a:lnTo>
                  <a:pt x="16484" y="7156"/>
                </a:lnTo>
                <a:lnTo>
                  <a:pt x="15986" y="7103"/>
                </a:lnTo>
                <a:lnTo>
                  <a:pt x="14992" y="6999"/>
                </a:lnTo>
                <a:lnTo>
                  <a:pt x="14210" y="6907"/>
                </a:lnTo>
                <a:lnTo>
                  <a:pt x="13695" y="6828"/>
                </a:lnTo>
                <a:lnTo>
                  <a:pt x="13517" y="6802"/>
                </a:lnTo>
                <a:lnTo>
                  <a:pt x="13073" y="6645"/>
                </a:lnTo>
                <a:lnTo>
                  <a:pt x="12700" y="6474"/>
                </a:lnTo>
                <a:lnTo>
                  <a:pt x="12363" y="6304"/>
                </a:lnTo>
                <a:lnTo>
                  <a:pt x="12132" y="6094"/>
                </a:lnTo>
                <a:lnTo>
                  <a:pt x="11919" y="5871"/>
                </a:lnTo>
                <a:lnTo>
                  <a:pt x="11776" y="5649"/>
                </a:lnTo>
                <a:lnTo>
                  <a:pt x="11688" y="5413"/>
                </a:lnTo>
                <a:lnTo>
                  <a:pt x="11617" y="5190"/>
                </a:lnTo>
                <a:lnTo>
                  <a:pt x="11617" y="4941"/>
                </a:lnTo>
                <a:lnTo>
                  <a:pt x="11652" y="4718"/>
                </a:lnTo>
                <a:lnTo>
                  <a:pt x="11723" y="4482"/>
                </a:lnTo>
                <a:lnTo>
                  <a:pt x="11812" y="4285"/>
                </a:lnTo>
                <a:lnTo>
                  <a:pt x="11919" y="4089"/>
                </a:lnTo>
                <a:lnTo>
                  <a:pt x="12096" y="3905"/>
                </a:lnTo>
                <a:lnTo>
                  <a:pt x="12292" y="3735"/>
                </a:lnTo>
                <a:lnTo>
                  <a:pt x="12505" y="3604"/>
                </a:lnTo>
                <a:lnTo>
                  <a:pt x="12700" y="3460"/>
                </a:lnTo>
                <a:lnTo>
                  <a:pt x="12878" y="3250"/>
                </a:lnTo>
                <a:lnTo>
                  <a:pt x="13038" y="3027"/>
                </a:lnTo>
                <a:lnTo>
                  <a:pt x="13180" y="2752"/>
                </a:lnTo>
                <a:lnTo>
                  <a:pt x="13286" y="2477"/>
                </a:lnTo>
                <a:lnTo>
                  <a:pt x="13322" y="2175"/>
                </a:lnTo>
                <a:lnTo>
                  <a:pt x="13357" y="1874"/>
                </a:lnTo>
                <a:lnTo>
                  <a:pt x="13286" y="1572"/>
                </a:lnTo>
                <a:lnTo>
                  <a:pt x="13180" y="1271"/>
                </a:lnTo>
                <a:lnTo>
                  <a:pt x="13038" y="983"/>
                </a:lnTo>
                <a:lnTo>
                  <a:pt x="12949" y="865"/>
                </a:lnTo>
                <a:lnTo>
                  <a:pt x="12807" y="733"/>
                </a:lnTo>
                <a:lnTo>
                  <a:pt x="12665" y="616"/>
                </a:lnTo>
                <a:lnTo>
                  <a:pt x="12505" y="511"/>
                </a:lnTo>
                <a:lnTo>
                  <a:pt x="12327" y="406"/>
                </a:lnTo>
                <a:lnTo>
                  <a:pt x="12132" y="314"/>
                </a:lnTo>
                <a:lnTo>
                  <a:pt x="11883" y="235"/>
                </a:lnTo>
                <a:lnTo>
                  <a:pt x="11652" y="183"/>
                </a:lnTo>
                <a:lnTo>
                  <a:pt x="11368" y="104"/>
                </a:lnTo>
                <a:lnTo>
                  <a:pt x="11101" y="78"/>
                </a:lnTo>
                <a:lnTo>
                  <a:pt x="10800" y="52"/>
                </a:lnTo>
                <a:lnTo>
                  <a:pt x="10444" y="52"/>
                </a:lnTo>
                <a:lnTo>
                  <a:pt x="10142" y="52"/>
                </a:lnTo>
                <a:lnTo>
                  <a:pt x="9840" y="78"/>
                </a:lnTo>
                <a:lnTo>
                  <a:pt x="9574" y="104"/>
                </a:lnTo>
                <a:lnTo>
                  <a:pt x="9325" y="157"/>
                </a:lnTo>
                <a:lnTo>
                  <a:pt x="9094" y="209"/>
                </a:lnTo>
                <a:lnTo>
                  <a:pt x="8846" y="262"/>
                </a:lnTo>
                <a:lnTo>
                  <a:pt x="8650" y="340"/>
                </a:lnTo>
                <a:lnTo>
                  <a:pt x="8437" y="432"/>
                </a:lnTo>
                <a:lnTo>
                  <a:pt x="8277" y="511"/>
                </a:lnTo>
                <a:lnTo>
                  <a:pt x="8100" y="616"/>
                </a:lnTo>
                <a:lnTo>
                  <a:pt x="7957" y="707"/>
                </a:lnTo>
                <a:lnTo>
                  <a:pt x="7833" y="838"/>
                </a:lnTo>
                <a:lnTo>
                  <a:pt x="7620" y="1061"/>
                </a:lnTo>
                <a:lnTo>
                  <a:pt x="7442" y="1336"/>
                </a:lnTo>
                <a:lnTo>
                  <a:pt x="7353" y="1599"/>
                </a:lnTo>
                <a:lnTo>
                  <a:pt x="7318" y="1900"/>
                </a:lnTo>
                <a:lnTo>
                  <a:pt x="7318" y="2175"/>
                </a:lnTo>
                <a:lnTo>
                  <a:pt x="7353" y="2450"/>
                </a:lnTo>
                <a:lnTo>
                  <a:pt x="7442" y="2726"/>
                </a:lnTo>
                <a:lnTo>
                  <a:pt x="7620" y="2975"/>
                </a:lnTo>
                <a:lnTo>
                  <a:pt x="7833" y="3198"/>
                </a:lnTo>
                <a:lnTo>
                  <a:pt x="8064" y="3433"/>
                </a:lnTo>
                <a:lnTo>
                  <a:pt x="8295" y="3630"/>
                </a:lnTo>
                <a:lnTo>
                  <a:pt x="8508" y="3853"/>
                </a:lnTo>
                <a:lnTo>
                  <a:pt x="8686" y="4089"/>
                </a:lnTo>
                <a:lnTo>
                  <a:pt x="8775" y="4312"/>
                </a:lnTo>
                <a:lnTo>
                  <a:pt x="8846" y="4561"/>
                </a:lnTo>
                <a:lnTo>
                  <a:pt x="8846" y="4810"/>
                </a:lnTo>
                <a:lnTo>
                  <a:pt x="8810" y="5059"/>
                </a:lnTo>
                <a:lnTo>
                  <a:pt x="8721" y="5295"/>
                </a:lnTo>
                <a:lnTo>
                  <a:pt x="8579" y="5544"/>
                </a:lnTo>
                <a:lnTo>
                  <a:pt x="8366" y="5766"/>
                </a:lnTo>
                <a:lnTo>
                  <a:pt x="8135" y="5976"/>
                </a:lnTo>
                <a:lnTo>
                  <a:pt x="7833" y="6199"/>
                </a:lnTo>
                <a:lnTo>
                  <a:pt x="7478" y="6369"/>
                </a:lnTo>
                <a:lnTo>
                  <a:pt x="7069" y="6527"/>
                </a:lnTo>
                <a:lnTo>
                  <a:pt x="6590" y="6671"/>
                </a:lnTo>
                <a:lnTo>
                  <a:pt x="6092" y="6802"/>
                </a:lnTo>
                <a:lnTo>
                  <a:pt x="5684" y="6802"/>
                </a:lnTo>
                <a:lnTo>
                  <a:pt x="5133" y="6802"/>
                </a:lnTo>
                <a:lnTo>
                  <a:pt x="4547" y="6802"/>
                </a:lnTo>
                <a:lnTo>
                  <a:pt x="3872" y="6802"/>
                </a:lnTo>
                <a:lnTo>
                  <a:pt x="3144" y="6802"/>
                </a:lnTo>
                <a:lnTo>
                  <a:pt x="2362" y="6802"/>
                </a:lnTo>
                <a:lnTo>
                  <a:pt x="1545" y="6802"/>
                </a:lnTo>
                <a:lnTo>
                  <a:pt x="692" y="6802"/>
                </a:lnTo>
                <a:lnTo>
                  <a:pt x="586" y="7234"/>
                </a:lnTo>
                <a:lnTo>
                  <a:pt x="461" y="7837"/>
                </a:lnTo>
                <a:lnTo>
                  <a:pt x="355" y="8493"/>
                </a:lnTo>
                <a:lnTo>
                  <a:pt x="248" y="9187"/>
                </a:lnTo>
                <a:lnTo>
                  <a:pt x="142" y="9869"/>
                </a:lnTo>
                <a:lnTo>
                  <a:pt x="106" y="10498"/>
                </a:lnTo>
                <a:lnTo>
                  <a:pt x="106" y="10983"/>
                </a:lnTo>
                <a:lnTo>
                  <a:pt x="106" y="11311"/>
                </a:lnTo>
                <a:lnTo>
                  <a:pt x="213" y="11481"/>
                </a:lnTo>
                <a:lnTo>
                  <a:pt x="319" y="11651"/>
                </a:lnTo>
                <a:lnTo>
                  <a:pt x="497" y="11783"/>
                </a:lnTo>
                <a:lnTo>
                  <a:pt x="692" y="11914"/>
                </a:lnTo>
                <a:lnTo>
                  <a:pt x="941" y="12032"/>
                </a:lnTo>
                <a:lnTo>
                  <a:pt x="1207" y="12110"/>
                </a:lnTo>
                <a:lnTo>
                  <a:pt x="1509" y="12189"/>
                </a:lnTo>
                <a:lnTo>
                  <a:pt x="1794" y="12241"/>
                </a:lnTo>
                <a:lnTo>
                  <a:pt x="2131" y="12267"/>
                </a:lnTo>
                <a:lnTo>
                  <a:pt x="2433" y="12281"/>
                </a:lnTo>
                <a:lnTo>
                  <a:pt x="2735" y="12267"/>
                </a:lnTo>
                <a:lnTo>
                  <a:pt x="3055" y="12241"/>
                </a:lnTo>
                <a:lnTo>
                  <a:pt x="3357" y="12189"/>
                </a:lnTo>
                <a:lnTo>
                  <a:pt x="3623" y="12084"/>
                </a:lnTo>
                <a:lnTo>
                  <a:pt x="3872" y="11979"/>
                </a:lnTo>
                <a:lnTo>
                  <a:pt x="4103" y="11861"/>
                </a:lnTo>
                <a:lnTo>
                  <a:pt x="4316" y="11704"/>
                </a:lnTo>
                <a:lnTo>
                  <a:pt x="4582" y="11612"/>
                </a:lnTo>
                <a:lnTo>
                  <a:pt x="4849" y="11533"/>
                </a:lnTo>
                <a:lnTo>
                  <a:pt x="5169" y="11507"/>
                </a:lnTo>
                <a:lnTo>
                  <a:pt x="5506" y="11481"/>
                </a:lnTo>
                <a:lnTo>
                  <a:pt x="5808" y="11507"/>
                </a:lnTo>
                <a:lnTo>
                  <a:pt x="6146" y="11560"/>
                </a:lnTo>
                <a:lnTo>
                  <a:pt x="6501" y="11651"/>
                </a:lnTo>
                <a:lnTo>
                  <a:pt x="6803" y="11783"/>
                </a:lnTo>
                <a:lnTo>
                  <a:pt x="7105" y="11940"/>
                </a:lnTo>
                <a:lnTo>
                  <a:pt x="7353" y="12110"/>
                </a:lnTo>
                <a:lnTo>
                  <a:pt x="7584" y="12333"/>
                </a:lnTo>
                <a:lnTo>
                  <a:pt x="7798" y="12595"/>
                </a:lnTo>
                <a:lnTo>
                  <a:pt x="7922" y="12870"/>
                </a:lnTo>
                <a:lnTo>
                  <a:pt x="8028" y="13198"/>
                </a:lnTo>
                <a:lnTo>
                  <a:pt x="8064" y="13526"/>
                </a:lnTo>
                <a:lnTo>
                  <a:pt x="8028" y="13775"/>
                </a:lnTo>
                <a:lnTo>
                  <a:pt x="7922" y="13998"/>
                </a:lnTo>
                <a:lnTo>
                  <a:pt x="7798" y="14220"/>
                </a:lnTo>
                <a:lnTo>
                  <a:pt x="7584" y="14404"/>
                </a:lnTo>
                <a:lnTo>
                  <a:pt x="7353" y="14574"/>
                </a:lnTo>
                <a:lnTo>
                  <a:pt x="7105" y="14732"/>
                </a:lnTo>
                <a:lnTo>
                  <a:pt x="6803" y="14850"/>
                </a:lnTo>
                <a:lnTo>
                  <a:pt x="6501" y="14954"/>
                </a:lnTo>
                <a:lnTo>
                  <a:pt x="6146" y="15033"/>
                </a:lnTo>
                <a:lnTo>
                  <a:pt x="5808" y="15085"/>
                </a:lnTo>
                <a:lnTo>
                  <a:pt x="5506" y="15085"/>
                </a:lnTo>
                <a:lnTo>
                  <a:pt x="5169" y="15059"/>
                </a:lnTo>
                <a:lnTo>
                  <a:pt x="4849" y="15007"/>
                </a:lnTo>
                <a:lnTo>
                  <a:pt x="4582" y="14902"/>
                </a:lnTo>
                <a:lnTo>
                  <a:pt x="4316" y="14784"/>
                </a:lnTo>
                <a:lnTo>
                  <a:pt x="4103" y="14600"/>
                </a:lnTo>
                <a:lnTo>
                  <a:pt x="3907" y="14430"/>
                </a:lnTo>
                <a:lnTo>
                  <a:pt x="3659" y="14299"/>
                </a:lnTo>
                <a:lnTo>
                  <a:pt x="3428" y="14194"/>
                </a:lnTo>
                <a:lnTo>
                  <a:pt x="3179" y="14129"/>
                </a:lnTo>
                <a:lnTo>
                  <a:pt x="2913" y="14102"/>
                </a:lnTo>
                <a:lnTo>
                  <a:pt x="2646" y="14102"/>
                </a:lnTo>
                <a:lnTo>
                  <a:pt x="2362" y="14129"/>
                </a:lnTo>
                <a:lnTo>
                  <a:pt x="2096" y="14168"/>
                </a:lnTo>
                <a:lnTo>
                  <a:pt x="1811" y="14273"/>
                </a:lnTo>
                <a:lnTo>
                  <a:pt x="1545" y="14378"/>
                </a:lnTo>
                <a:lnTo>
                  <a:pt x="1314" y="14496"/>
                </a:lnTo>
                <a:lnTo>
                  <a:pt x="1065" y="14653"/>
                </a:lnTo>
                <a:lnTo>
                  <a:pt x="870" y="14797"/>
                </a:lnTo>
                <a:lnTo>
                  <a:pt x="657" y="14981"/>
                </a:lnTo>
                <a:lnTo>
                  <a:pt x="497" y="15177"/>
                </a:lnTo>
                <a:lnTo>
                  <a:pt x="390" y="15413"/>
                </a:lnTo>
                <a:lnTo>
                  <a:pt x="284" y="15636"/>
                </a:lnTo>
                <a:lnTo>
                  <a:pt x="248" y="15911"/>
                </a:lnTo>
                <a:lnTo>
                  <a:pt x="284" y="16239"/>
                </a:lnTo>
                <a:lnTo>
                  <a:pt x="319" y="16566"/>
                </a:lnTo>
                <a:lnTo>
                  <a:pt x="497" y="17340"/>
                </a:lnTo>
                <a:lnTo>
                  <a:pt x="692" y="18152"/>
                </a:lnTo>
                <a:lnTo>
                  <a:pt x="799" y="18559"/>
                </a:lnTo>
                <a:lnTo>
                  <a:pt x="905" y="18978"/>
                </a:lnTo>
                <a:lnTo>
                  <a:pt x="959" y="19384"/>
                </a:lnTo>
                <a:lnTo>
                  <a:pt x="994" y="19791"/>
                </a:lnTo>
                <a:lnTo>
                  <a:pt x="994" y="20132"/>
                </a:lnTo>
                <a:lnTo>
                  <a:pt x="959" y="20485"/>
                </a:lnTo>
                <a:lnTo>
                  <a:pt x="941" y="20669"/>
                </a:lnTo>
                <a:lnTo>
                  <a:pt x="870" y="20813"/>
                </a:lnTo>
                <a:lnTo>
                  <a:pt x="799" y="20970"/>
                </a:lnTo>
                <a:lnTo>
                  <a:pt x="692" y="21088"/>
                </a:lnTo>
                <a:lnTo>
                  <a:pt x="1474" y="20997"/>
                </a:lnTo>
                <a:lnTo>
                  <a:pt x="2291" y="20866"/>
                </a:lnTo>
                <a:lnTo>
                  <a:pt x="3108" y="20787"/>
                </a:lnTo>
                <a:lnTo>
                  <a:pt x="3907" y="20721"/>
                </a:lnTo>
                <a:lnTo>
                  <a:pt x="4653" y="20695"/>
                </a:lnTo>
                <a:lnTo>
                  <a:pt x="5364" y="20695"/>
                </a:lnTo>
                <a:lnTo>
                  <a:pt x="5701" y="20721"/>
                </a:lnTo>
                <a:lnTo>
                  <a:pt x="6057" y="20761"/>
                </a:lnTo>
                <a:lnTo>
                  <a:pt x="6323" y="20813"/>
                </a:lnTo>
                <a:lnTo>
                  <a:pt x="6625" y="20892"/>
                </a:lnTo>
                <a:close/>
              </a:path>
            </a:pathLst>
          </a:custGeom>
          <a:solidFill>
            <a:srgbClr val="FFBE7D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108000" tIns="0" bIns="144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Get the Big Picture Right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2" name="Picture 21" descr="Picture1.png"/>
          <p:cNvPicPr>
            <a:picLocks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2000" y="2020201"/>
            <a:ext cx="1334914" cy="1656000"/>
          </a:xfrm>
          <a:prstGeom prst="rect">
            <a:avLst/>
          </a:prstGeom>
        </p:spPr>
      </p:pic>
      <p:sp>
        <p:nvSpPr>
          <p:cNvPr id="23" name="Puzzle2"/>
          <p:cNvSpPr>
            <a:spLocks noEditPoints="1" noChangeArrowheads="1"/>
          </p:cNvSpPr>
          <p:nvPr/>
        </p:nvSpPr>
        <p:spPr bwMode="auto">
          <a:xfrm>
            <a:off x="90000" y="3227945"/>
            <a:ext cx="2026800" cy="1476000"/>
          </a:xfrm>
          <a:custGeom>
            <a:avLst/>
            <a:gdLst>
              <a:gd name="T0" fmla="*/ 44988766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t"/>
            <a:endParaRPr lang="en-GB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Elicit Genuine Buy-in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85294425"/>
              </p:ext>
            </p:extLst>
          </p:nvPr>
        </p:nvGraphicFramePr>
        <p:xfrm>
          <a:off x="4788024" y="1283729"/>
          <a:ext cx="4176464" cy="2057400"/>
        </p:xfrm>
        <a:graphic>
          <a:graphicData uri="http://schemas.openxmlformats.org/drawingml/2006/table">
            <a:tbl>
              <a:tblPr/>
              <a:tblGrid>
                <a:gridCol w="4176464"/>
              </a:tblGrid>
              <a:tr h="271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Try to Avoid the Following when Leading Activities: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42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Acting without gauging how your actions will be perceived and what the response will be.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Ignoring the consequences of a given action for future as well as current negotiations.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Monotonic leadership style.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Working alone.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Getting yourself sued.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0050386"/>
              </p:ext>
            </p:extLst>
          </p:nvPr>
        </p:nvGraphicFramePr>
        <p:xfrm>
          <a:off x="4788024" y="3371961"/>
          <a:ext cx="4176464" cy="2649327"/>
        </p:xfrm>
        <a:graphic>
          <a:graphicData uri="http://schemas.openxmlformats.org/drawingml/2006/table">
            <a:tbl>
              <a:tblPr/>
              <a:tblGrid>
                <a:gridCol w="4176464"/>
              </a:tblGrid>
              <a:tr h="271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Instead: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42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Talk not just about the issues but about the negotiation process: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We seem to be at an impasse; perhaps we should spend some more time exploring our respective objectives and constraints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.”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Slow down the pace: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I’m not ready to agree, because I’d prefer not to walk away either. I think this warrants further exploration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.”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Issue warning without making threats: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Unless your willing to work with me towards a mutually accepted outcome, I can’t afford to spend more time negotiating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.”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Create an audit trail.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1" grpId="0" animBg="1"/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759807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Implementation Strategy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35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Puzzle2"/>
          <p:cNvSpPr>
            <a:spLocks noEditPoints="1" noChangeArrowheads="1"/>
          </p:cNvSpPr>
          <p:nvPr/>
        </p:nvSpPr>
        <p:spPr bwMode="auto">
          <a:xfrm>
            <a:off x="2412000" y="3177631"/>
            <a:ext cx="2289600" cy="1476000"/>
          </a:xfrm>
          <a:custGeom>
            <a:avLst/>
            <a:gdLst>
              <a:gd name="T0" fmla="*/ 3816532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80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Focus on Progress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7" name="Puzzle1"/>
          <p:cNvSpPr>
            <a:spLocks noChangeAspect="1" noEditPoints="1" noChangeArrowheads="1"/>
          </p:cNvSpPr>
          <p:nvPr/>
        </p:nvSpPr>
        <p:spPr bwMode="auto">
          <a:xfrm>
            <a:off x="1224000" y="2455671"/>
            <a:ext cx="2095154" cy="115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356512552 h 21600"/>
              <a:gd name="T4" fmla="*/ 2147483647 w 21600"/>
              <a:gd name="T5" fmla="*/ 585751743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44214976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086 w 21600"/>
              <a:gd name="T25" fmla="*/ 2569 h 21600"/>
              <a:gd name="T26" fmla="*/ 16132 w 21600"/>
              <a:gd name="T27" fmla="*/ 1955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solidFill>
            <a:srgbClr val="CCC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144000" rIns="432000" bIns="0"/>
          <a:lstStyle/>
          <a:p>
            <a:pPr algn="ctr"/>
            <a:endParaRPr lang="en-GB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/>
            <a:endParaRPr lang="en-GB" sz="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marL="85725" algn="ctr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Uncover and Collaborate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8" name="Puzzle2"/>
          <p:cNvSpPr>
            <a:spLocks noEditPoints="1" noChangeArrowheads="1"/>
          </p:cNvSpPr>
          <p:nvPr/>
        </p:nvSpPr>
        <p:spPr bwMode="auto">
          <a:xfrm>
            <a:off x="90000" y="3175751"/>
            <a:ext cx="2026800" cy="1476000"/>
          </a:xfrm>
          <a:custGeom>
            <a:avLst/>
            <a:gdLst>
              <a:gd name="T0" fmla="*/ 44988766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t"/>
            <a:endParaRPr lang="en-GB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Elicit Genuine Buy-in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9" name="Picture 28" descr="Picture2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16800" y="2436007"/>
            <a:ext cx="2133424" cy="1200813"/>
          </a:xfrm>
          <a:prstGeom prst="rect">
            <a:avLst/>
          </a:prstGeom>
        </p:spPr>
      </p:pic>
      <p:pic>
        <p:nvPicPr>
          <p:cNvPr id="30" name="Picture 29" descr="Picture3.png"/>
          <p:cNvPicPr>
            <a:picLocks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000" y="3148807"/>
            <a:ext cx="2066373" cy="1530000"/>
          </a:xfrm>
          <a:prstGeom prst="rect">
            <a:avLst/>
          </a:prstGeom>
        </p:spPr>
      </p:pic>
      <p:pic>
        <p:nvPicPr>
          <p:cNvPr id="31" name="Picture 30" descr="Picture5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94000" y="3159607"/>
            <a:ext cx="2328480" cy="1517779"/>
          </a:xfrm>
          <a:prstGeom prst="rect">
            <a:avLst/>
          </a:prstGeom>
        </p:spPr>
      </p:pic>
      <p:sp>
        <p:nvSpPr>
          <p:cNvPr id="32" name="Puzzle3"/>
          <p:cNvSpPr>
            <a:spLocks noChangeAspect="1" noEditPoints="1" noChangeArrowheads="1"/>
          </p:cNvSpPr>
          <p:nvPr/>
        </p:nvSpPr>
        <p:spPr bwMode="auto">
          <a:xfrm>
            <a:off x="450000" y="1978831"/>
            <a:ext cx="1292461" cy="1620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106328249 h 21600"/>
              <a:gd name="T10" fmla="*/ 714159035 w 21600"/>
              <a:gd name="T11" fmla="*/ 2147483647 h 21600"/>
              <a:gd name="T12" fmla="*/ 2147483647 w 21600"/>
              <a:gd name="T13" fmla="*/ 2147483647 h 21600"/>
              <a:gd name="T14" fmla="*/ 714159035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273 w 21600"/>
              <a:gd name="T25" fmla="*/ 7719 h 21600"/>
              <a:gd name="T26" fmla="*/ 19149 w 21600"/>
              <a:gd name="T27" fmla="*/ 202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6625" y="20892"/>
                </a:moveTo>
                <a:lnTo>
                  <a:pt x="7105" y="21023"/>
                </a:lnTo>
                <a:lnTo>
                  <a:pt x="7513" y="21088"/>
                </a:lnTo>
                <a:lnTo>
                  <a:pt x="7922" y="21115"/>
                </a:lnTo>
                <a:lnTo>
                  <a:pt x="8242" y="21115"/>
                </a:lnTo>
                <a:lnTo>
                  <a:pt x="8544" y="21062"/>
                </a:lnTo>
                <a:lnTo>
                  <a:pt x="8810" y="20997"/>
                </a:lnTo>
                <a:lnTo>
                  <a:pt x="9023" y="20892"/>
                </a:lnTo>
                <a:lnTo>
                  <a:pt x="9148" y="20761"/>
                </a:lnTo>
                <a:lnTo>
                  <a:pt x="9290" y="20616"/>
                </a:lnTo>
                <a:lnTo>
                  <a:pt x="9361" y="20459"/>
                </a:lnTo>
                <a:lnTo>
                  <a:pt x="9396" y="20289"/>
                </a:lnTo>
                <a:lnTo>
                  <a:pt x="9396" y="20092"/>
                </a:lnTo>
                <a:lnTo>
                  <a:pt x="9325" y="19909"/>
                </a:lnTo>
                <a:lnTo>
                  <a:pt x="9219" y="19738"/>
                </a:lnTo>
                <a:lnTo>
                  <a:pt x="9094" y="19555"/>
                </a:lnTo>
                <a:lnTo>
                  <a:pt x="8917" y="19384"/>
                </a:lnTo>
                <a:lnTo>
                  <a:pt x="8650" y="19162"/>
                </a:lnTo>
                <a:lnTo>
                  <a:pt x="8437" y="18900"/>
                </a:lnTo>
                <a:lnTo>
                  <a:pt x="8277" y="18624"/>
                </a:lnTo>
                <a:lnTo>
                  <a:pt x="8135" y="18349"/>
                </a:lnTo>
                <a:lnTo>
                  <a:pt x="8028" y="18048"/>
                </a:lnTo>
                <a:lnTo>
                  <a:pt x="7993" y="17746"/>
                </a:lnTo>
                <a:lnTo>
                  <a:pt x="7993" y="17471"/>
                </a:lnTo>
                <a:lnTo>
                  <a:pt x="8028" y="17169"/>
                </a:lnTo>
                <a:lnTo>
                  <a:pt x="8135" y="16920"/>
                </a:lnTo>
                <a:lnTo>
                  <a:pt x="8277" y="16671"/>
                </a:lnTo>
                <a:lnTo>
                  <a:pt x="8366" y="16540"/>
                </a:lnTo>
                <a:lnTo>
                  <a:pt x="8473" y="16409"/>
                </a:lnTo>
                <a:lnTo>
                  <a:pt x="8615" y="16317"/>
                </a:lnTo>
                <a:lnTo>
                  <a:pt x="8739" y="16213"/>
                </a:lnTo>
                <a:lnTo>
                  <a:pt x="8881" y="16134"/>
                </a:lnTo>
                <a:lnTo>
                  <a:pt x="9059" y="16055"/>
                </a:lnTo>
                <a:lnTo>
                  <a:pt x="9254" y="15990"/>
                </a:lnTo>
                <a:lnTo>
                  <a:pt x="9432" y="15911"/>
                </a:lnTo>
                <a:lnTo>
                  <a:pt x="9663" y="15885"/>
                </a:lnTo>
                <a:lnTo>
                  <a:pt x="9876" y="15833"/>
                </a:lnTo>
                <a:lnTo>
                  <a:pt x="10142" y="15806"/>
                </a:lnTo>
                <a:lnTo>
                  <a:pt x="10391" y="15806"/>
                </a:lnTo>
                <a:lnTo>
                  <a:pt x="10728" y="15806"/>
                </a:lnTo>
                <a:lnTo>
                  <a:pt x="10995" y="15806"/>
                </a:lnTo>
                <a:lnTo>
                  <a:pt x="11279" y="15833"/>
                </a:lnTo>
                <a:lnTo>
                  <a:pt x="11546" y="15885"/>
                </a:lnTo>
                <a:lnTo>
                  <a:pt x="11776" y="15937"/>
                </a:lnTo>
                <a:lnTo>
                  <a:pt x="12025" y="15990"/>
                </a:lnTo>
                <a:lnTo>
                  <a:pt x="12221" y="16055"/>
                </a:lnTo>
                <a:lnTo>
                  <a:pt x="12434" y="16134"/>
                </a:lnTo>
                <a:lnTo>
                  <a:pt x="12611" y="16213"/>
                </a:lnTo>
                <a:lnTo>
                  <a:pt x="12771" y="16317"/>
                </a:lnTo>
                <a:lnTo>
                  <a:pt x="12913" y="16409"/>
                </a:lnTo>
                <a:lnTo>
                  <a:pt x="13038" y="16514"/>
                </a:lnTo>
                <a:lnTo>
                  <a:pt x="13251" y="16737"/>
                </a:lnTo>
                <a:lnTo>
                  <a:pt x="13428" y="16986"/>
                </a:lnTo>
                <a:lnTo>
                  <a:pt x="13517" y="17248"/>
                </a:lnTo>
                <a:lnTo>
                  <a:pt x="13588" y="17523"/>
                </a:lnTo>
                <a:lnTo>
                  <a:pt x="13588" y="17799"/>
                </a:lnTo>
                <a:lnTo>
                  <a:pt x="13517" y="18074"/>
                </a:lnTo>
                <a:lnTo>
                  <a:pt x="13428" y="18323"/>
                </a:lnTo>
                <a:lnTo>
                  <a:pt x="13286" y="18572"/>
                </a:lnTo>
                <a:lnTo>
                  <a:pt x="13109" y="18808"/>
                </a:lnTo>
                <a:lnTo>
                  <a:pt x="12878" y="19031"/>
                </a:lnTo>
                <a:lnTo>
                  <a:pt x="12434" y="19411"/>
                </a:lnTo>
                <a:lnTo>
                  <a:pt x="12132" y="19738"/>
                </a:lnTo>
                <a:lnTo>
                  <a:pt x="12025" y="19856"/>
                </a:lnTo>
                <a:lnTo>
                  <a:pt x="11919" y="20014"/>
                </a:lnTo>
                <a:lnTo>
                  <a:pt x="11883" y="20132"/>
                </a:lnTo>
                <a:lnTo>
                  <a:pt x="11883" y="20263"/>
                </a:lnTo>
                <a:lnTo>
                  <a:pt x="11883" y="20394"/>
                </a:lnTo>
                <a:lnTo>
                  <a:pt x="11954" y="20485"/>
                </a:lnTo>
                <a:lnTo>
                  <a:pt x="12061" y="20590"/>
                </a:lnTo>
                <a:lnTo>
                  <a:pt x="12185" y="20695"/>
                </a:lnTo>
                <a:lnTo>
                  <a:pt x="12327" y="20787"/>
                </a:lnTo>
                <a:lnTo>
                  <a:pt x="12540" y="20892"/>
                </a:lnTo>
                <a:lnTo>
                  <a:pt x="12771" y="20997"/>
                </a:lnTo>
                <a:lnTo>
                  <a:pt x="13073" y="21088"/>
                </a:lnTo>
                <a:lnTo>
                  <a:pt x="13428" y="21193"/>
                </a:lnTo>
                <a:lnTo>
                  <a:pt x="13873" y="21298"/>
                </a:lnTo>
                <a:lnTo>
                  <a:pt x="14317" y="21390"/>
                </a:lnTo>
                <a:lnTo>
                  <a:pt x="14778" y="21468"/>
                </a:lnTo>
                <a:lnTo>
                  <a:pt x="15294" y="21547"/>
                </a:lnTo>
                <a:lnTo>
                  <a:pt x="15809" y="21600"/>
                </a:lnTo>
                <a:lnTo>
                  <a:pt x="16359" y="21652"/>
                </a:lnTo>
                <a:lnTo>
                  <a:pt x="16875" y="21678"/>
                </a:lnTo>
                <a:lnTo>
                  <a:pt x="17407" y="21678"/>
                </a:lnTo>
                <a:lnTo>
                  <a:pt x="17958" y="21678"/>
                </a:lnTo>
                <a:lnTo>
                  <a:pt x="18473" y="21652"/>
                </a:lnTo>
                <a:lnTo>
                  <a:pt x="18953" y="21573"/>
                </a:lnTo>
                <a:lnTo>
                  <a:pt x="19397" y="21495"/>
                </a:lnTo>
                <a:lnTo>
                  <a:pt x="19841" y="21390"/>
                </a:lnTo>
                <a:lnTo>
                  <a:pt x="20214" y="21272"/>
                </a:lnTo>
                <a:lnTo>
                  <a:pt x="20551" y="21088"/>
                </a:lnTo>
                <a:lnTo>
                  <a:pt x="20480" y="20787"/>
                </a:lnTo>
                <a:lnTo>
                  <a:pt x="20409" y="20485"/>
                </a:lnTo>
                <a:lnTo>
                  <a:pt x="20356" y="20158"/>
                </a:lnTo>
                <a:lnTo>
                  <a:pt x="20356" y="19804"/>
                </a:lnTo>
                <a:lnTo>
                  <a:pt x="20321" y="19083"/>
                </a:lnTo>
                <a:lnTo>
                  <a:pt x="20356" y="18349"/>
                </a:lnTo>
                <a:lnTo>
                  <a:pt x="20409" y="17641"/>
                </a:lnTo>
                <a:lnTo>
                  <a:pt x="20480" y="17012"/>
                </a:lnTo>
                <a:lnTo>
                  <a:pt x="20551" y="16488"/>
                </a:lnTo>
                <a:lnTo>
                  <a:pt x="20551" y="16055"/>
                </a:lnTo>
                <a:lnTo>
                  <a:pt x="20551" y="15911"/>
                </a:lnTo>
                <a:lnTo>
                  <a:pt x="20445" y="15754"/>
                </a:lnTo>
                <a:lnTo>
                  <a:pt x="20356" y="15610"/>
                </a:lnTo>
                <a:lnTo>
                  <a:pt x="20178" y="15452"/>
                </a:lnTo>
                <a:lnTo>
                  <a:pt x="20001" y="15334"/>
                </a:lnTo>
                <a:lnTo>
                  <a:pt x="19770" y="15230"/>
                </a:lnTo>
                <a:lnTo>
                  <a:pt x="19521" y="15125"/>
                </a:lnTo>
                <a:lnTo>
                  <a:pt x="19290" y="15059"/>
                </a:lnTo>
                <a:lnTo>
                  <a:pt x="19024" y="15007"/>
                </a:lnTo>
                <a:lnTo>
                  <a:pt x="18740" y="14954"/>
                </a:lnTo>
                <a:lnTo>
                  <a:pt x="18509" y="14954"/>
                </a:lnTo>
                <a:lnTo>
                  <a:pt x="18225" y="14954"/>
                </a:lnTo>
                <a:lnTo>
                  <a:pt x="17994" y="15007"/>
                </a:lnTo>
                <a:lnTo>
                  <a:pt x="17763" y="15085"/>
                </a:lnTo>
                <a:lnTo>
                  <a:pt x="17550" y="15177"/>
                </a:lnTo>
                <a:lnTo>
                  <a:pt x="17372" y="15308"/>
                </a:lnTo>
                <a:lnTo>
                  <a:pt x="17176" y="15426"/>
                </a:lnTo>
                <a:lnTo>
                  <a:pt x="16928" y="15557"/>
                </a:lnTo>
                <a:lnTo>
                  <a:pt x="16661" y="15636"/>
                </a:lnTo>
                <a:lnTo>
                  <a:pt x="16359" y="15688"/>
                </a:lnTo>
                <a:lnTo>
                  <a:pt x="16022" y="15715"/>
                </a:lnTo>
                <a:lnTo>
                  <a:pt x="15667" y="15688"/>
                </a:lnTo>
                <a:lnTo>
                  <a:pt x="15294" y="15662"/>
                </a:lnTo>
                <a:lnTo>
                  <a:pt x="14956" y="15583"/>
                </a:lnTo>
                <a:lnTo>
                  <a:pt x="14619" y="15479"/>
                </a:lnTo>
                <a:lnTo>
                  <a:pt x="14281" y="15334"/>
                </a:lnTo>
                <a:lnTo>
                  <a:pt x="13961" y="15177"/>
                </a:lnTo>
                <a:lnTo>
                  <a:pt x="13695" y="14981"/>
                </a:lnTo>
                <a:lnTo>
                  <a:pt x="13588" y="14850"/>
                </a:lnTo>
                <a:lnTo>
                  <a:pt x="13482" y="14732"/>
                </a:lnTo>
                <a:lnTo>
                  <a:pt x="13393" y="14600"/>
                </a:lnTo>
                <a:lnTo>
                  <a:pt x="13322" y="14456"/>
                </a:lnTo>
                <a:lnTo>
                  <a:pt x="13251" y="14299"/>
                </a:lnTo>
                <a:lnTo>
                  <a:pt x="13215" y="14155"/>
                </a:lnTo>
                <a:lnTo>
                  <a:pt x="13180" y="13971"/>
                </a:lnTo>
                <a:lnTo>
                  <a:pt x="13180" y="13801"/>
                </a:lnTo>
                <a:lnTo>
                  <a:pt x="13180" y="13591"/>
                </a:lnTo>
                <a:lnTo>
                  <a:pt x="13215" y="13395"/>
                </a:lnTo>
                <a:lnTo>
                  <a:pt x="13251" y="13198"/>
                </a:lnTo>
                <a:lnTo>
                  <a:pt x="13322" y="13015"/>
                </a:lnTo>
                <a:lnTo>
                  <a:pt x="13393" y="12870"/>
                </a:lnTo>
                <a:lnTo>
                  <a:pt x="13482" y="12713"/>
                </a:lnTo>
                <a:lnTo>
                  <a:pt x="13588" y="12569"/>
                </a:lnTo>
                <a:lnTo>
                  <a:pt x="13730" y="12438"/>
                </a:lnTo>
                <a:lnTo>
                  <a:pt x="13997" y="12215"/>
                </a:lnTo>
                <a:lnTo>
                  <a:pt x="14334" y="12005"/>
                </a:lnTo>
                <a:lnTo>
                  <a:pt x="14690" y="11861"/>
                </a:lnTo>
                <a:lnTo>
                  <a:pt x="15063" y="11756"/>
                </a:lnTo>
                <a:lnTo>
                  <a:pt x="15436" y="11678"/>
                </a:lnTo>
                <a:lnTo>
                  <a:pt x="15809" y="11638"/>
                </a:lnTo>
                <a:lnTo>
                  <a:pt x="16182" y="11638"/>
                </a:lnTo>
                <a:lnTo>
                  <a:pt x="16555" y="11678"/>
                </a:lnTo>
                <a:lnTo>
                  <a:pt x="16910" y="11730"/>
                </a:lnTo>
                <a:lnTo>
                  <a:pt x="17248" y="11835"/>
                </a:lnTo>
                <a:lnTo>
                  <a:pt x="17514" y="11966"/>
                </a:lnTo>
                <a:lnTo>
                  <a:pt x="17763" y="12110"/>
                </a:lnTo>
                <a:lnTo>
                  <a:pt x="17887" y="12215"/>
                </a:lnTo>
                <a:lnTo>
                  <a:pt x="18065" y="12307"/>
                </a:lnTo>
                <a:lnTo>
                  <a:pt x="18260" y="12412"/>
                </a:lnTo>
                <a:lnTo>
                  <a:pt x="18438" y="12464"/>
                </a:lnTo>
                <a:lnTo>
                  <a:pt x="18669" y="12543"/>
                </a:lnTo>
                <a:lnTo>
                  <a:pt x="18882" y="12569"/>
                </a:lnTo>
                <a:lnTo>
                  <a:pt x="19113" y="12595"/>
                </a:lnTo>
                <a:lnTo>
                  <a:pt x="19361" y="12608"/>
                </a:lnTo>
                <a:lnTo>
                  <a:pt x="19592" y="12608"/>
                </a:lnTo>
                <a:lnTo>
                  <a:pt x="19841" y="12595"/>
                </a:lnTo>
                <a:lnTo>
                  <a:pt x="20072" y="12543"/>
                </a:lnTo>
                <a:lnTo>
                  <a:pt x="20321" y="12490"/>
                </a:lnTo>
                <a:lnTo>
                  <a:pt x="20551" y="12438"/>
                </a:lnTo>
                <a:lnTo>
                  <a:pt x="20800" y="12333"/>
                </a:lnTo>
                <a:lnTo>
                  <a:pt x="20996" y="12241"/>
                </a:lnTo>
                <a:lnTo>
                  <a:pt x="21244" y="12110"/>
                </a:lnTo>
                <a:lnTo>
                  <a:pt x="21298" y="12032"/>
                </a:lnTo>
                <a:lnTo>
                  <a:pt x="21404" y="11966"/>
                </a:lnTo>
                <a:lnTo>
                  <a:pt x="21475" y="11861"/>
                </a:lnTo>
                <a:lnTo>
                  <a:pt x="21511" y="11730"/>
                </a:lnTo>
                <a:lnTo>
                  <a:pt x="21617" y="11481"/>
                </a:lnTo>
                <a:lnTo>
                  <a:pt x="21653" y="11180"/>
                </a:lnTo>
                <a:lnTo>
                  <a:pt x="21653" y="10826"/>
                </a:lnTo>
                <a:lnTo>
                  <a:pt x="21653" y="10472"/>
                </a:lnTo>
                <a:lnTo>
                  <a:pt x="21582" y="10092"/>
                </a:lnTo>
                <a:lnTo>
                  <a:pt x="21511" y="9725"/>
                </a:lnTo>
                <a:lnTo>
                  <a:pt x="21298" y="8912"/>
                </a:lnTo>
                <a:lnTo>
                  <a:pt x="21067" y="8191"/>
                </a:lnTo>
                <a:lnTo>
                  <a:pt x="20800" y="7536"/>
                </a:lnTo>
                <a:lnTo>
                  <a:pt x="20551" y="7025"/>
                </a:lnTo>
                <a:lnTo>
                  <a:pt x="20001" y="7103"/>
                </a:lnTo>
                <a:lnTo>
                  <a:pt x="19432" y="7156"/>
                </a:lnTo>
                <a:lnTo>
                  <a:pt x="18846" y="7208"/>
                </a:lnTo>
                <a:lnTo>
                  <a:pt x="18225" y="7208"/>
                </a:lnTo>
                <a:lnTo>
                  <a:pt x="17656" y="7208"/>
                </a:lnTo>
                <a:lnTo>
                  <a:pt x="17070" y="7182"/>
                </a:lnTo>
                <a:lnTo>
                  <a:pt x="16484" y="7156"/>
                </a:lnTo>
                <a:lnTo>
                  <a:pt x="15986" y="7103"/>
                </a:lnTo>
                <a:lnTo>
                  <a:pt x="14992" y="6999"/>
                </a:lnTo>
                <a:lnTo>
                  <a:pt x="14210" y="6907"/>
                </a:lnTo>
                <a:lnTo>
                  <a:pt x="13695" y="6828"/>
                </a:lnTo>
                <a:lnTo>
                  <a:pt x="13517" y="6802"/>
                </a:lnTo>
                <a:lnTo>
                  <a:pt x="13073" y="6645"/>
                </a:lnTo>
                <a:lnTo>
                  <a:pt x="12700" y="6474"/>
                </a:lnTo>
                <a:lnTo>
                  <a:pt x="12363" y="6304"/>
                </a:lnTo>
                <a:lnTo>
                  <a:pt x="12132" y="6094"/>
                </a:lnTo>
                <a:lnTo>
                  <a:pt x="11919" y="5871"/>
                </a:lnTo>
                <a:lnTo>
                  <a:pt x="11776" y="5649"/>
                </a:lnTo>
                <a:lnTo>
                  <a:pt x="11688" y="5413"/>
                </a:lnTo>
                <a:lnTo>
                  <a:pt x="11617" y="5190"/>
                </a:lnTo>
                <a:lnTo>
                  <a:pt x="11617" y="4941"/>
                </a:lnTo>
                <a:lnTo>
                  <a:pt x="11652" y="4718"/>
                </a:lnTo>
                <a:lnTo>
                  <a:pt x="11723" y="4482"/>
                </a:lnTo>
                <a:lnTo>
                  <a:pt x="11812" y="4285"/>
                </a:lnTo>
                <a:lnTo>
                  <a:pt x="11919" y="4089"/>
                </a:lnTo>
                <a:lnTo>
                  <a:pt x="12096" y="3905"/>
                </a:lnTo>
                <a:lnTo>
                  <a:pt x="12292" y="3735"/>
                </a:lnTo>
                <a:lnTo>
                  <a:pt x="12505" y="3604"/>
                </a:lnTo>
                <a:lnTo>
                  <a:pt x="12700" y="3460"/>
                </a:lnTo>
                <a:lnTo>
                  <a:pt x="12878" y="3250"/>
                </a:lnTo>
                <a:lnTo>
                  <a:pt x="13038" y="3027"/>
                </a:lnTo>
                <a:lnTo>
                  <a:pt x="13180" y="2752"/>
                </a:lnTo>
                <a:lnTo>
                  <a:pt x="13286" y="2477"/>
                </a:lnTo>
                <a:lnTo>
                  <a:pt x="13322" y="2175"/>
                </a:lnTo>
                <a:lnTo>
                  <a:pt x="13357" y="1874"/>
                </a:lnTo>
                <a:lnTo>
                  <a:pt x="13286" y="1572"/>
                </a:lnTo>
                <a:lnTo>
                  <a:pt x="13180" y="1271"/>
                </a:lnTo>
                <a:lnTo>
                  <a:pt x="13038" y="983"/>
                </a:lnTo>
                <a:lnTo>
                  <a:pt x="12949" y="865"/>
                </a:lnTo>
                <a:lnTo>
                  <a:pt x="12807" y="733"/>
                </a:lnTo>
                <a:lnTo>
                  <a:pt x="12665" y="616"/>
                </a:lnTo>
                <a:lnTo>
                  <a:pt x="12505" y="511"/>
                </a:lnTo>
                <a:lnTo>
                  <a:pt x="12327" y="406"/>
                </a:lnTo>
                <a:lnTo>
                  <a:pt x="12132" y="314"/>
                </a:lnTo>
                <a:lnTo>
                  <a:pt x="11883" y="235"/>
                </a:lnTo>
                <a:lnTo>
                  <a:pt x="11652" y="183"/>
                </a:lnTo>
                <a:lnTo>
                  <a:pt x="11368" y="104"/>
                </a:lnTo>
                <a:lnTo>
                  <a:pt x="11101" y="78"/>
                </a:lnTo>
                <a:lnTo>
                  <a:pt x="10800" y="52"/>
                </a:lnTo>
                <a:lnTo>
                  <a:pt x="10444" y="52"/>
                </a:lnTo>
                <a:lnTo>
                  <a:pt x="10142" y="52"/>
                </a:lnTo>
                <a:lnTo>
                  <a:pt x="9840" y="78"/>
                </a:lnTo>
                <a:lnTo>
                  <a:pt x="9574" y="104"/>
                </a:lnTo>
                <a:lnTo>
                  <a:pt x="9325" y="157"/>
                </a:lnTo>
                <a:lnTo>
                  <a:pt x="9094" y="209"/>
                </a:lnTo>
                <a:lnTo>
                  <a:pt x="8846" y="262"/>
                </a:lnTo>
                <a:lnTo>
                  <a:pt x="8650" y="340"/>
                </a:lnTo>
                <a:lnTo>
                  <a:pt x="8437" y="432"/>
                </a:lnTo>
                <a:lnTo>
                  <a:pt x="8277" y="511"/>
                </a:lnTo>
                <a:lnTo>
                  <a:pt x="8100" y="616"/>
                </a:lnTo>
                <a:lnTo>
                  <a:pt x="7957" y="707"/>
                </a:lnTo>
                <a:lnTo>
                  <a:pt x="7833" y="838"/>
                </a:lnTo>
                <a:lnTo>
                  <a:pt x="7620" y="1061"/>
                </a:lnTo>
                <a:lnTo>
                  <a:pt x="7442" y="1336"/>
                </a:lnTo>
                <a:lnTo>
                  <a:pt x="7353" y="1599"/>
                </a:lnTo>
                <a:lnTo>
                  <a:pt x="7318" y="1900"/>
                </a:lnTo>
                <a:lnTo>
                  <a:pt x="7318" y="2175"/>
                </a:lnTo>
                <a:lnTo>
                  <a:pt x="7353" y="2450"/>
                </a:lnTo>
                <a:lnTo>
                  <a:pt x="7442" y="2726"/>
                </a:lnTo>
                <a:lnTo>
                  <a:pt x="7620" y="2975"/>
                </a:lnTo>
                <a:lnTo>
                  <a:pt x="7833" y="3198"/>
                </a:lnTo>
                <a:lnTo>
                  <a:pt x="8064" y="3433"/>
                </a:lnTo>
                <a:lnTo>
                  <a:pt x="8295" y="3630"/>
                </a:lnTo>
                <a:lnTo>
                  <a:pt x="8508" y="3853"/>
                </a:lnTo>
                <a:lnTo>
                  <a:pt x="8686" y="4089"/>
                </a:lnTo>
                <a:lnTo>
                  <a:pt x="8775" y="4312"/>
                </a:lnTo>
                <a:lnTo>
                  <a:pt x="8846" y="4561"/>
                </a:lnTo>
                <a:lnTo>
                  <a:pt x="8846" y="4810"/>
                </a:lnTo>
                <a:lnTo>
                  <a:pt x="8810" y="5059"/>
                </a:lnTo>
                <a:lnTo>
                  <a:pt x="8721" y="5295"/>
                </a:lnTo>
                <a:lnTo>
                  <a:pt x="8579" y="5544"/>
                </a:lnTo>
                <a:lnTo>
                  <a:pt x="8366" y="5766"/>
                </a:lnTo>
                <a:lnTo>
                  <a:pt x="8135" y="5976"/>
                </a:lnTo>
                <a:lnTo>
                  <a:pt x="7833" y="6199"/>
                </a:lnTo>
                <a:lnTo>
                  <a:pt x="7478" y="6369"/>
                </a:lnTo>
                <a:lnTo>
                  <a:pt x="7069" y="6527"/>
                </a:lnTo>
                <a:lnTo>
                  <a:pt x="6590" y="6671"/>
                </a:lnTo>
                <a:lnTo>
                  <a:pt x="6092" y="6802"/>
                </a:lnTo>
                <a:lnTo>
                  <a:pt x="5684" y="6802"/>
                </a:lnTo>
                <a:lnTo>
                  <a:pt x="5133" y="6802"/>
                </a:lnTo>
                <a:lnTo>
                  <a:pt x="4547" y="6802"/>
                </a:lnTo>
                <a:lnTo>
                  <a:pt x="3872" y="6802"/>
                </a:lnTo>
                <a:lnTo>
                  <a:pt x="3144" y="6802"/>
                </a:lnTo>
                <a:lnTo>
                  <a:pt x="2362" y="6802"/>
                </a:lnTo>
                <a:lnTo>
                  <a:pt x="1545" y="6802"/>
                </a:lnTo>
                <a:lnTo>
                  <a:pt x="692" y="6802"/>
                </a:lnTo>
                <a:lnTo>
                  <a:pt x="586" y="7234"/>
                </a:lnTo>
                <a:lnTo>
                  <a:pt x="461" y="7837"/>
                </a:lnTo>
                <a:lnTo>
                  <a:pt x="355" y="8493"/>
                </a:lnTo>
                <a:lnTo>
                  <a:pt x="248" y="9187"/>
                </a:lnTo>
                <a:lnTo>
                  <a:pt x="142" y="9869"/>
                </a:lnTo>
                <a:lnTo>
                  <a:pt x="106" y="10498"/>
                </a:lnTo>
                <a:lnTo>
                  <a:pt x="106" y="10983"/>
                </a:lnTo>
                <a:lnTo>
                  <a:pt x="106" y="11311"/>
                </a:lnTo>
                <a:lnTo>
                  <a:pt x="213" y="11481"/>
                </a:lnTo>
                <a:lnTo>
                  <a:pt x="319" y="11651"/>
                </a:lnTo>
                <a:lnTo>
                  <a:pt x="497" y="11783"/>
                </a:lnTo>
                <a:lnTo>
                  <a:pt x="692" y="11914"/>
                </a:lnTo>
                <a:lnTo>
                  <a:pt x="941" y="12032"/>
                </a:lnTo>
                <a:lnTo>
                  <a:pt x="1207" y="12110"/>
                </a:lnTo>
                <a:lnTo>
                  <a:pt x="1509" y="12189"/>
                </a:lnTo>
                <a:lnTo>
                  <a:pt x="1794" y="12241"/>
                </a:lnTo>
                <a:lnTo>
                  <a:pt x="2131" y="12267"/>
                </a:lnTo>
                <a:lnTo>
                  <a:pt x="2433" y="12281"/>
                </a:lnTo>
                <a:lnTo>
                  <a:pt x="2735" y="12267"/>
                </a:lnTo>
                <a:lnTo>
                  <a:pt x="3055" y="12241"/>
                </a:lnTo>
                <a:lnTo>
                  <a:pt x="3357" y="12189"/>
                </a:lnTo>
                <a:lnTo>
                  <a:pt x="3623" y="12084"/>
                </a:lnTo>
                <a:lnTo>
                  <a:pt x="3872" y="11979"/>
                </a:lnTo>
                <a:lnTo>
                  <a:pt x="4103" y="11861"/>
                </a:lnTo>
                <a:lnTo>
                  <a:pt x="4316" y="11704"/>
                </a:lnTo>
                <a:lnTo>
                  <a:pt x="4582" y="11612"/>
                </a:lnTo>
                <a:lnTo>
                  <a:pt x="4849" y="11533"/>
                </a:lnTo>
                <a:lnTo>
                  <a:pt x="5169" y="11507"/>
                </a:lnTo>
                <a:lnTo>
                  <a:pt x="5506" y="11481"/>
                </a:lnTo>
                <a:lnTo>
                  <a:pt x="5808" y="11507"/>
                </a:lnTo>
                <a:lnTo>
                  <a:pt x="6146" y="11560"/>
                </a:lnTo>
                <a:lnTo>
                  <a:pt x="6501" y="11651"/>
                </a:lnTo>
                <a:lnTo>
                  <a:pt x="6803" y="11783"/>
                </a:lnTo>
                <a:lnTo>
                  <a:pt x="7105" y="11940"/>
                </a:lnTo>
                <a:lnTo>
                  <a:pt x="7353" y="12110"/>
                </a:lnTo>
                <a:lnTo>
                  <a:pt x="7584" y="12333"/>
                </a:lnTo>
                <a:lnTo>
                  <a:pt x="7798" y="12595"/>
                </a:lnTo>
                <a:lnTo>
                  <a:pt x="7922" y="12870"/>
                </a:lnTo>
                <a:lnTo>
                  <a:pt x="8028" y="13198"/>
                </a:lnTo>
                <a:lnTo>
                  <a:pt x="8064" y="13526"/>
                </a:lnTo>
                <a:lnTo>
                  <a:pt x="8028" y="13775"/>
                </a:lnTo>
                <a:lnTo>
                  <a:pt x="7922" y="13998"/>
                </a:lnTo>
                <a:lnTo>
                  <a:pt x="7798" y="14220"/>
                </a:lnTo>
                <a:lnTo>
                  <a:pt x="7584" y="14404"/>
                </a:lnTo>
                <a:lnTo>
                  <a:pt x="7353" y="14574"/>
                </a:lnTo>
                <a:lnTo>
                  <a:pt x="7105" y="14732"/>
                </a:lnTo>
                <a:lnTo>
                  <a:pt x="6803" y="14850"/>
                </a:lnTo>
                <a:lnTo>
                  <a:pt x="6501" y="14954"/>
                </a:lnTo>
                <a:lnTo>
                  <a:pt x="6146" y="15033"/>
                </a:lnTo>
                <a:lnTo>
                  <a:pt x="5808" y="15085"/>
                </a:lnTo>
                <a:lnTo>
                  <a:pt x="5506" y="15085"/>
                </a:lnTo>
                <a:lnTo>
                  <a:pt x="5169" y="15059"/>
                </a:lnTo>
                <a:lnTo>
                  <a:pt x="4849" y="15007"/>
                </a:lnTo>
                <a:lnTo>
                  <a:pt x="4582" y="14902"/>
                </a:lnTo>
                <a:lnTo>
                  <a:pt x="4316" y="14784"/>
                </a:lnTo>
                <a:lnTo>
                  <a:pt x="4103" y="14600"/>
                </a:lnTo>
                <a:lnTo>
                  <a:pt x="3907" y="14430"/>
                </a:lnTo>
                <a:lnTo>
                  <a:pt x="3659" y="14299"/>
                </a:lnTo>
                <a:lnTo>
                  <a:pt x="3428" y="14194"/>
                </a:lnTo>
                <a:lnTo>
                  <a:pt x="3179" y="14129"/>
                </a:lnTo>
                <a:lnTo>
                  <a:pt x="2913" y="14102"/>
                </a:lnTo>
                <a:lnTo>
                  <a:pt x="2646" y="14102"/>
                </a:lnTo>
                <a:lnTo>
                  <a:pt x="2362" y="14129"/>
                </a:lnTo>
                <a:lnTo>
                  <a:pt x="2096" y="14168"/>
                </a:lnTo>
                <a:lnTo>
                  <a:pt x="1811" y="14273"/>
                </a:lnTo>
                <a:lnTo>
                  <a:pt x="1545" y="14378"/>
                </a:lnTo>
                <a:lnTo>
                  <a:pt x="1314" y="14496"/>
                </a:lnTo>
                <a:lnTo>
                  <a:pt x="1065" y="14653"/>
                </a:lnTo>
                <a:lnTo>
                  <a:pt x="870" y="14797"/>
                </a:lnTo>
                <a:lnTo>
                  <a:pt x="657" y="14981"/>
                </a:lnTo>
                <a:lnTo>
                  <a:pt x="497" y="15177"/>
                </a:lnTo>
                <a:lnTo>
                  <a:pt x="390" y="15413"/>
                </a:lnTo>
                <a:lnTo>
                  <a:pt x="284" y="15636"/>
                </a:lnTo>
                <a:lnTo>
                  <a:pt x="248" y="15911"/>
                </a:lnTo>
                <a:lnTo>
                  <a:pt x="284" y="16239"/>
                </a:lnTo>
                <a:lnTo>
                  <a:pt x="319" y="16566"/>
                </a:lnTo>
                <a:lnTo>
                  <a:pt x="497" y="17340"/>
                </a:lnTo>
                <a:lnTo>
                  <a:pt x="692" y="18152"/>
                </a:lnTo>
                <a:lnTo>
                  <a:pt x="799" y="18559"/>
                </a:lnTo>
                <a:lnTo>
                  <a:pt x="905" y="18978"/>
                </a:lnTo>
                <a:lnTo>
                  <a:pt x="959" y="19384"/>
                </a:lnTo>
                <a:lnTo>
                  <a:pt x="994" y="19791"/>
                </a:lnTo>
                <a:lnTo>
                  <a:pt x="994" y="20132"/>
                </a:lnTo>
                <a:lnTo>
                  <a:pt x="959" y="20485"/>
                </a:lnTo>
                <a:lnTo>
                  <a:pt x="941" y="20669"/>
                </a:lnTo>
                <a:lnTo>
                  <a:pt x="870" y="20813"/>
                </a:lnTo>
                <a:lnTo>
                  <a:pt x="799" y="20970"/>
                </a:lnTo>
                <a:lnTo>
                  <a:pt x="692" y="21088"/>
                </a:lnTo>
                <a:lnTo>
                  <a:pt x="1474" y="20997"/>
                </a:lnTo>
                <a:lnTo>
                  <a:pt x="2291" y="20866"/>
                </a:lnTo>
                <a:lnTo>
                  <a:pt x="3108" y="20787"/>
                </a:lnTo>
                <a:lnTo>
                  <a:pt x="3907" y="20721"/>
                </a:lnTo>
                <a:lnTo>
                  <a:pt x="4653" y="20695"/>
                </a:lnTo>
                <a:lnTo>
                  <a:pt x="5364" y="20695"/>
                </a:lnTo>
                <a:lnTo>
                  <a:pt x="5701" y="20721"/>
                </a:lnTo>
                <a:lnTo>
                  <a:pt x="6057" y="20761"/>
                </a:lnTo>
                <a:lnTo>
                  <a:pt x="6323" y="20813"/>
                </a:lnTo>
                <a:lnTo>
                  <a:pt x="6625" y="20892"/>
                </a:lnTo>
                <a:close/>
              </a:path>
            </a:pathLst>
          </a:custGeom>
          <a:solidFill>
            <a:srgbClr val="FFBE7D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108000" tIns="0" bIns="144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Get the Big Picture Right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33" name="Picture 32" descr="Picture1.png"/>
          <p:cNvPicPr>
            <a:picLocks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2000" y="1968007"/>
            <a:ext cx="1334914" cy="1656000"/>
          </a:xfrm>
          <a:prstGeom prst="rect">
            <a:avLst/>
          </a:prstGeom>
        </p:spPr>
      </p:pic>
      <p:sp>
        <p:nvSpPr>
          <p:cNvPr id="34" name="Puzzle4"/>
          <p:cNvSpPr>
            <a:spLocks noChangeAspect="1" noEditPoints="1" noChangeArrowheads="1"/>
          </p:cNvSpPr>
          <p:nvPr/>
        </p:nvSpPr>
        <p:spPr bwMode="auto">
          <a:xfrm>
            <a:off x="1636568" y="3139959"/>
            <a:ext cx="1255558" cy="1908000"/>
          </a:xfrm>
          <a:custGeom>
            <a:avLst/>
            <a:gdLst>
              <a:gd name="T0" fmla="*/ 2147483647 w 21600"/>
              <a:gd name="T1" fmla="*/ 2147483647 h 21600"/>
              <a:gd name="T2" fmla="*/ 41738541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35576538 h 21600"/>
              <a:gd name="T14" fmla="*/ 41738541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076 w 21600"/>
              <a:gd name="T25" fmla="*/ 5664 h 21600"/>
              <a:gd name="T26" fmla="*/ 20203 w 21600"/>
              <a:gd name="T27" fmla="*/ 1598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solidFill>
            <a:srgbClr val="D8EBB3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08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Build </a:t>
            </a:r>
          </a:p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Trust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97213935"/>
              </p:ext>
            </p:extLst>
          </p:nvPr>
        </p:nvGraphicFramePr>
        <p:xfrm>
          <a:off x="4860032" y="1303543"/>
          <a:ext cx="4104456" cy="2225040"/>
        </p:xfrm>
        <a:graphic>
          <a:graphicData uri="http://schemas.openxmlformats.org/drawingml/2006/table">
            <a:tbl>
              <a:tblPr/>
              <a:tblGrid>
                <a:gridCol w="4104456"/>
              </a:tblGrid>
              <a:tr h="271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Try to Avoid the Following when Leading Activities: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BB3"/>
                    </a:solidFill>
                  </a:tcPr>
                </a:tc>
              </a:tr>
              <a:tr h="2542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Trying to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buy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” a good relationship.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Offering concessions to repair breaches to trust, whether actual or only perceived.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Holding grudges.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Putting people into corners – always leave them space to wriggle and change their minds.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Breaking Trust (your word) – if circumstances force a change then ensure you communicate it well.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4845154"/>
              </p:ext>
            </p:extLst>
          </p:nvPr>
        </p:nvGraphicFramePr>
        <p:xfrm>
          <a:off x="4860032" y="3639425"/>
          <a:ext cx="4104456" cy="2237847"/>
        </p:xfrm>
        <a:graphic>
          <a:graphicData uri="http://schemas.openxmlformats.org/drawingml/2006/table">
            <a:tbl>
              <a:tblPr/>
              <a:tblGrid>
                <a:gridCol w="4104456"/>
              </a:tblGrid>
              <a:tr h="271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Instead: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BB3"/>
                    </a:solidFill>
                  </a:tcPr>
                </a:tc>
              </a:tr>
              <a:tr h="2542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Explore how a break-down in trust may have occurred and how to remedy it.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Make concessions only if they are a legitimate way to compensate for losses owing to your non-performance or broken commitments.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Treat counterparts with respect, and act in ways that will command theirs.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Recognise that people don’t always play nicely.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Don’t try to be popular.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2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759807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Implementation Strategy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36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Puzzle1"/>
          <p:cNvSpPr>
            <a:spLocks noChangeAspect="1" noEditPoints="1" noChangeArrowheads="1"/>
          </p:cNvSpPr>
          <p:nvPr/>
        </p:nvSpPr>
        <p:spPr bwMode="auto">
          <a:xfrm>
            <a:off x="1224000" y="2487297"/>
            <a:ext cx="2095154" cy="115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356512552 h 21600"/>
              <a:gd name="T4" fmla="*/ 2147483647 w 21600"/>
              <a:gd name="T5" fmla="*/ 585751743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44214976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086 w 21600"/>
              <a:gd name="T25" fmla="*/ 2569 h 21600"/>
              <a:gd name="T26" fmla="*/ 16132 w 21600"/>
              <a:gd name="T27" fmla="*/ 1955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solidFill>
            <a:srgbClr val="CCC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144000" rIns="432000" bIns="0"/>
          <a:lstStyle/>
          <a:p>
            <a:pPr algn="ctr"/>
            <a:endParaRPr lang="en-GB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/>
            <a:endParaRPr lang="en-GB" sz="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marL="85725" algn="ctr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Uncover and Collaborate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6" name="Puzzle2"/>
          <p:cNvSpPr>
            <a:spLocks noEditPoints="1" noChangeArrowheads="1"/>
          </p:cNvSpPr>
          <p:nvPr/>
        </p:nvSpPr>
        <p:spPr bwMode="auto">
          <a:xfrm>
            <a:off x="90000" y="3207377"/>
            <a:ext cx="2026800" cy="1476000"/>
          </a:xfrm>
          <a:custGeom>
            <a:avLst/>
            <a:gdLst>
              <a:gd name="T0" fmla="*/ 44988766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t"/>
            <a:endParaRPr lang="en-GB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Elicit Genuine Buy-in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17" name="Picture 16" descr="Picture2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16800" y="2467633"/>
            <a:ext cx="2133424" cy="1200813"/>
          </a:xfrm>
          <a:prstGeom prst="rect">
            <a:avLst/>
          </a:prstGeom>
        </p:spPr>
      </p:pic>
      <p:pic>
        <p:nvPicPr>
          <p:cNvPr id="18" name="Picture 17" descr="Picture3.png"/>
          <p:cNvPicPr>
            <a:picLocks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000" y="3180433"/>
            <a:ext cx="2066373" cy="1530000"/>
          </a:xfrm>
          <a:prstGeom prst="rect">
            <a:avLst/>
          </a:prstGeom>
        </p:spPr>
      </p:pic>
      <p:sp>
        <p:nvSpPr>
          <p:cNvPr id="19" name="Puzzle3"/>
          <p:cNvSpPr>
            <a:spLocks noChangeAspect="1" noEditPoints="1" noChangeArrowheads="1"/>
          </p:cNvSpPr>
          <p:nvPr/>
        </p:nvSpPr>
        <p:spPr bwMode="auto">
          <a:xfrm>
            <a:off x="450000" y="2010457"/>
            <a:ext cx="1292461" cy="1620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106328249 h 21600"/>
              <a:gd name="T10" fmla="*/ 714159035 w 21600"/>
              <a:gd name="T11" fmla="*/ 2147483647 h 21600"/>
              <a:gd name="T12" fmla="*/ 2147483647 w 21600"/>
              <a:gd name="T13" fmla="*/ 2147483647 h 21600"/>
              <a:gd name="T14" fmla="*/ 714159035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273 w 21600"/>
              <a:gd name="T25" fmla="*/ 7719 h 21600"/>
              <a:gd name="T26" fmla="*/ 19149 w 21600"/>
              <a:gd name="T27" fmla="*/ 202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6625" y="20892"/>
                </a:moveTo>
                <a:lnTo>
                  <a:pt x="7105" y="21023"/>
                </a:lnTo>
                <a:lnTo>
                  <a:pt x="7513" y="21088"/>
                </a:lnTo>
                <a:lnTo>
                  <a:pt x="7922" y="21115"/>
                </a:lnTo>
                <a:lnTo>
                  <a:pt x="8242" y="21115"/>
                </a:lnTo>
                <a:lnTo>
                  <a:pt x="8544" y="21062"/>
                </a:lnTo>
                <a:lnTo>
                  <a:pt x="8810" y="20997"/>
                </a:lnTo>
                <a:lnTo>
                  <a:pt x="9023" y="20892"/>
                </a:lnTo>
                <a:lnTo>
                  <a:pt x="9148" y="20761"/>
                </a:lnTo>
                <a:lnTo>
                  <a:pt x="9290" y="20616"/>
                </a:lnTo>
                <a:lnTo>
                  <a:pt x="9361" y="20459"/>
                </a:lnTo>
                <a:lnTo>
                  <a:pt x="9396" y="20289"/>
                </a:lnTo>
                <a:lnTo>
                  <a:pt x="9396" y="20092"/>
                </a:lnTo>
                <a:lnTo>
                  <a:pt x="9325" y="19909"/>
                </a:lnTo>
                <a:lnTo>
                  <a:pt x="9219" y="19738"/>
                </a:lnTo>
                <a:lnTo>
                  <a:pt x="9094" y="19555"/>
                </a:lnTo>
                <a:lnTo>
                  <a:pt x="8917" y="19384"/>
                </a:lnTo>
                <a:lnTo>
                  <a:pt x="8650" y="19162"/>
                </a:lnTo>
                <a:lnTo>
                  <a:pt x="8437" y="18900"/>
                </a:lnTo>
                <a:lnTo>
                  <a:pt x="8277" y="18624"/>
                </a:lnTo>
                <a:lnTo>
                  <a:pt x="8135" y="18349"/>
                </a:lnTo>
                <a:lnTo>
                  <a:pt x="8028" y="18048"/>
                </a:lnTo>
                <a:lnTo>
                  <a:pt x="7993" y="17746"/>
                </a:lnTo>
                <a:lnTo>
                  <a:pt x="7993" y="17471"/>
                </a:lnTo>
                <a:lnTo>
                  <a:pt x="8028" y="17169"/>
                </a:lnTo>
                <a:lnTo>
                  <a:pt x="8135" y="16920"/>
                </a:lnTo>
                <a:lnTo>
                  <a:pt x="8277" y="16671"/>
                </a:lnTo>
                <a:lnTo>
                  <a:pt x="8366" y="16540"/>
                </a:lnTo>
                <a:lnTo>
                  <a:pt x="8473" y="16409"/>
                </a:lnTo>
                <a:lnTo>
                  <a:pt x="8615" y="16317"/>
                </a:lnTo>
                <a:lnTo>
                  <a:pt x="8739" y="16213"/>
                </a:lnTo>
                <a:lnTo>
                  <a:pt x="8881" y="16134"/>
                </a:lnTo>
                <a:lnTo>
                  <a:pt x="9059" y="16055"/>
                </a:lnTo>
                <a:lnTo>
                  <a:pt x="9254" y="15990"/>
                </a:lnTo>
                <a:lnTo>
                  <a:pt x="9432" y="15911"/>
                </a:lnTo>
                <a:lnTo>
                  <a:pt x="9663" y="15885"/>
                </a:lnTo>
                <a:lnTo>
                  <a:pt x="9876" y="15833"/>
                </a:lnTo>
                <a:lnTo>
                  <a:pt x="10142" y="15806"/>
                </a:lnTo>
                <a:lnTo>
                  <a:pt x="10391" y="15806"/>
                </a:lnTo>
                <a:lnTo>
                  <a:pt x="10728" y="15806"/>
                </a:lnTo>
                <a:lnTo>
                  <a:pt x="10995" y="15806"/>
                </a:lnTo>
                <a:lnTo>
                  <a:pt x="11279" y="15833"/>
                </a:lnTo>
                <a:lnTo>
                  <a:pt x="11546" y="15885"/>
                </a:lnTo>
                <a:lnTo>
                  <a:pt x="11776" y="15937"/>
                </a:lnTo>
                <a:lnTo>
                  <a:pt x="12025" y="15990"/>
                </a:lnTo>
                <a:lnTo>
                  <a:pt x="12221" y="16055"/>
                </a:lnTo>
                <a:lnTo>
                  <a:pt x="12434" y="16134"/>
                </a:lnTo>
                <a:lnTo>
                  <a:pt x="12611" y="16213"/>
                </a:lnTo>
                <a:lnTo>
                  <a:pt x="12771" y="16317"/>
                </a:lnTo>
                <a:lnTo>
                  <a:pt x="12913" y="16409"/>
                </a:lnTo>
                <a:lnTo>
                  <a:pt x="13038" y="16514"/>
                </a:lnTo>
                <a:lnTo>
                  <a:pt x="13251" y="16737"/>
                </a:lnTo>
                <a:lnTo>
                  <a:pt x="13428" y="16986"/>
                </a:lnTo>
                <a:lnTo>
                  <a:pt x="13517" y="17248"/>
                </a:lnTo>
                <a:lnTo>
                  <a:pt x="13588" y="17523"/>
                </a:lnTo>
                <a:lnTo>
                  <a:pt x="13588" y="17799"/>
                </a:lnTo>
                <a:lnTo>
                  <a:pt x="13517" y="18074"/>
                </a:lnTo>
                <a:lnTo>
                  <a:pt x="13428" y="18323"/>
                </a:lnTo>
                <a:lnTo>
                  <a:pt x="13286" y="18572"/>
                </a:lnTo>
                <a:lnTo>
                  <a:pt x="13109" y="18808"/>
                </a:lnTo>
                <a:lnTo>
                  <a:pt x="12878" y="19031"/>
                </a:lnTo>
                <a:lnTo>
                  <a:pt x="12434" y="19411"/>
                </a:lnTo>
                <a:lnTo>
                  <a:pt x="12132" y="19738"/>
                </a:lnTo>
                <a:lnTo>
                  <a:pt x="12025" y="19856"/>
                </a:lnTo>
                <a:lnTo>
                  <a:pt x="11919" y="20014"/>
                </a:lnTo>
                <a:lnTo>
                  <a:pt x="11883" y="20132"/>
                </a:lnTo>
                <a:lnTo>
                  <a:pt x="11883" y="20263"/>
                </a:lnTo>
                <a:lnTo>
                  <a:pt x="11883" y="20394"/>
                </a:lnTo>
                <a:lnTo>
                  <a:pt x="11954" y="20485"/>
                </a:lnTo>
                <a:lnTo>
                  <a:pt x="12061" y="20590"/>
                </a:lnTo>
                <a:lnTo>
                  <a:pt x="12185" y="20695"/>
                </a:lnTo>
                <a:lnTo>
                  <a:pt x="12327" y="20787"/>
                </a:lnTo>
                <a:lnTo>
                  <a:pt x="12540" y="20892"/>
                </a:lnTo>
                <a:lnTo>
                  <a:pt x="12771" y="20997"/>
                </a:lnTo>
                <a:lnTo>
                  <a:pt x="13073" y="21088"/>
                </a:lnTo>
                <a:lnTo>
                  <a:pt x="13428" y="21193"/>
                </a:lnTo>
                <a:lnTo>
                  <a:pt x="13873" y="21298"/>
                </a:lnTo>
                <a:lnTo>
                  <a:pt x="14317" y="21390"/>
                </a:lnTo>
                <a:lnTo>
                  <a:pt x="14778" y="21468"/>
                </a:lnTo>
                <a:lnTo>
                  <a:pt x="15294" y="21547"/>
                </a:lnTo>
                <a:lnTo>
                  <a:pt x="15809" y="21600"/>
                </a:lnTo>
                <a:lnTo>
                  <a:pt x="16359" y="21652"/>
                </a:lnTo>
                <a:lnTo>
                  <a:pt x="16875" y="21678"/>
                </a:lnTo>
                <a:lnTo>
                  <a:pt x="17407" y="21678"/>
                </a:lnTo>
                <a:lnTo>
                  <a:pt x="17958" y="21678"/>
                </a:lnTo>
                <a:lnTo>
                  <a:pt x="18473" y="21652"/>
                </a:lnTo>
                <a:lnTo>
                  <a:pt x="18953" y="21573"/>
                </a:lnTo>
                <a:lnTo>
                  <a:pt x="19397" y="21495"/>
                </a:lnTo>
                <a:lnTo>
                  <a:pt x="19841" y="21390"/>
                </a:lnTo>
                <a:lnTo>
                  <a:pt x="20214" y="21272"/>
                </a:lnTo>
                <a:lnTo>
                  <a:pt x="20551" y="21088"/>
                </a:lnTo>
                <a:lnTo>
                  <a:pt x="20480" y="20787"/>
                </a:lnTo>
                <a:lnTo>
                  <a:pt x="20409" y="20485"/>
                </a:lnTo>
                <a:lnTo>
                  <a:pt x="20356" y="20158"/>
                </a:lnTo>
                <a:lnTo>
                  <a:pt x="20356" y="19804"/>
                </a:lnTo>
                <a:lnTo>
                  <a:pt x="20321" y="19083"/>
                </a:lnTo>
                <a:lnTo>
                  <a:pt x="20356" y="18349"/>
                </a:lnTo>
                <a:lnTo>
                  <a:pt x="20409" y="17641"/>
                </a:lnTo>
                <a:lnTo>
                  <a:pt x="20480" y="17012"/>
                </a:lnTo>
                <a:lnTo>
                  <a:pt x="20551" y="16488"/>
                </a:lnTo>
                <a:lnTo>
                  <a:pt x="20551" y="16055"/>
                </a:lnTo>
                <a:lnTo>
                  <a:pt x="20551" y="15911"/>
                </a:lnTo>
                <a:lnTo>
                  <a:pt x="20445" y="15754"/>
                </a:lnTo>
                <a:lnTo>
                  <a:pt x="20356" y="15610"/>
                </a:lnTo>
                <a:lnTo>
                  <a:pt x="20178" y="15452"/>
                </a:lnTo>
                <a:lnTo>
                  <a:pt x="20001" y="15334"/>
                </a:lnTo>
                <a:lnTo>
                  <a:pt x="19770" y="15230"/>
                </a:lnTo>
                <a:lnTo>
                  <a:pt x="19521" y="15125"/>
                </a:lnTo>
                <a:lnTo>
                  <a:pt x="19290" y="15059"/>
                </a:lnTo>
                <a:lnTo>
                  <a:pt x="19024" y="15007"/>
                </a:lnTo>
                <a:lnTo>
                  <a:pt x="18740" y="14954"/>
                </a:lnTo>
                <a:lnTo>
                  <a:pt x="18509" y="14954"/>
                </a:lnTo>
                <a:lnTo>
                  <a:pt x="18225" y="14954"/>
                </a:lnTo>
                <a:lnTo>
                  <a:pt x="17994" y="15007"/>
                </a:lnTo>
                <a:lnTo>
                  <a:pt x="17763" y="15085"/>
                </a:lnTo>
                <a:lnTo>
                  <a:pt x="17550" y="15177"/>
                </a:lnTo>
                <a:lnTo>
                  <a:pt x="17372" y="15308"/>
                </a:lnTo>
                <a:lnTo>
                  <a:pt x="17176" y="15426"/>
                </a:lnTo>
                <a:lnTo>
                  <a:pt x="16928" y="15557"/>
                </a:lnTo>
                <a:lnTo>
                  <a:pt x="16661" y="15636"/>
                </a:lnTo>
                <a:lnTo>
                  <a:pt x="16359" y="15688"/>
                </a:lnTo>
                <a:lnTo>
                  <a:pt x="16022" y="15715"/>
                </a:lnTo>
                <a:lnTo>
                  <a:pt x="15667" y="15688"/>
                </a:lnTo>
                <a:lnTo>
                  <a:pt x="15294" y="15662"/>
                </a:lnTo>
                <a:lnTo>
                  <a:pt x="14956" y="15583"/>
                </a:lnTo>
                <a:lnTo>
                  <a:pt x="14619" y="15479"/>
                </a:lnTo>
                <a:lnTo>
                  <a:pt x="14281" y="15334"/>
                </a:lnTo>
                <a:lnTo>
                  <a:pt x="13961" y="15177"/>
                </a:lnTo>
                <a:lnTo>
                  <a:pt x="13695" y="14981"/>
                </a:lnTo>
                <a:lnTo>
                  <a:pt x="13588" y="14850"/>
                </a:lnTo>
                <a:lnTo>
                  <a:pt x="13482" y="14732"/>
                </a:lnTo>
                <a:lnTo>
                  <a:pt x="13393" y="14600"/>
                </a:lnTo>
                <a:lnTo>
                  <a:pt x="13322" y="14456"/>
                </a:lnTo>
                <a:lnTo>
                  <a:pt x="13251" y="14299"/>
                </a:lnTo>
                <a:lnTo>
                  <a:pt x="13215" y="14155"/>
                </a:lnTo>
                <a:lnTo>
                  <a:pt x="13180" y="13971"/>
                </a:lnTo>
                <a:lnTo>
                  <a:pt x="13180" y="13801"/>
                </a:lnTo>
                <a:lnTo>
                  <a:pt x="13180" y="13591"/>
                </a:lnTo>
                <a:lnTo>
                  <a:pt x="13215" y="13395"/>
                </a:lnTo>
                <a:lnTo>
                  <a:pt x="13251" y="13198"/>
                </a:lnTo>
                <a:lnTo>
                  <a:pt x="13322" y="13015"/>
                </a:lnTo>
                <a:lnTo>
                  <a:pt x="13393" y="12870"/>
                </a:lnTo>
                <a:lnTo>
                  <a:pt x="13482" y="12713"/>
                </a:lnTo>
                <a:lnTo>
                  <a:pt x="13588" y="12569"/>
                </a:lnTo>
                <a:lnTo>
                  <a:pt x="13730" y="12438"/>
                </a:lnTo>
                <a:lnTo>
                  <a:pt x="13997" y="12215"/>
                </a:lnTo>
                <a:lnTo>
                  <a:pt x="14334" y="12005"/>
                </a:lnTo>
                <a:lnTo>
                  <a:pt x="14690" y="11861"/>
                </a:lnTo>
                <a:lnTo>
                  <a:pt x="15063" y="11756"/>
                </a:lnTo>
                <a:lnTo>
                  <a:pt x="15436" y="11678"/>
                </a:lnTo>
                <a:lnTo>
                  <a:pt x="15809" y="11638"/>
                </a:lnTo>
                <a:lnTo>
                  <a:pt x="16182" y="11638"/>
                </a:lnTo>
                <a:lnTo>
                  <a:pt x="16555" y="11678"/>
                </a:lnTo>
                <a:lnTo>
                  <a:pt x="16910" y="11730"/>
                </a:lnTo>
                <a:lnTo>
                  <a:pt x="17248" y="11835"/>
                </a:lnTo>
                <a:lnTo>
                  <a:pt x="17514" y="11966"/>
                </a:lnTo>
                <a:lnTo>
                  <a:pt x="17763" y="12110"/>
                </a:lnTo>
                <a:lnTo>
                  <a:pt x="17887" y="12215"/>
                </a:lnTo>
                <a:lnTo>
                  <a:pt x="18065" y="12307"/>
                </a:lnTo>
                <a:lnTo>
                  <a:pt x="18260" y="12412"/>
                </a:lnTo>
                <a:lnTo>
                  <a:pt x="18438" y="12464"/>
                </a:lnTo>
                <a:lnTo>
                  <a:pt x="18669" y="12543"/>
                </a:lnTo>
                <a:lnTo>
                  <a:pt x="18882" y="12569"/>
                </a:lnTo>
                <a:lnTo>
                  <a:pt x="19113" y="12595"/>
                </a:lnTo>
                <a:lnTo>
                  <a:pt x="19361" y="12608"/>
                </a:lnTo>
                <a:lnTo>
                  <a:pt x="19592" y="12608"/>
                </a:lnTo>
                <a:lnTo>
                  <a:pt x="19841" y="12595"/>
                </a:lnTo>
                <a:lnTo>
                  <a:pt x="20072" y="12543"/>
                </a:lnTo>
                <a:lnTo>
                  <a:pt x="20321" y="12490"/>
                </a:lnTo>
                <a:lnTo>
                  <a:pt x="20551" y="12438"/>
                </a:lnTo>
                <a:lnTo>
                  <a:pt x="20800" y="12333"/>
                </a:lnTo>
                <a:lnTo>
                  <a:pt x="20996" y="12241"/>
                </a:lnTo>
                <a:lnTo>
                  <a:pt x="21244" y="12110"/>
                </a:lnTo>
                <a:lnTo>
                  <a:pt x="21298" y="12032"/>
                </a:lnTo>
                <a:lnTo>
                  <a:pt x="21404" y="11966"/>
                </a:lnTo>
                <a:lnTo>
                  <a:pt x="21475" y="11861"/>
                </a:lnTo>
                <a:lnTo>
                  <a:pt x="21511" y="11730"/>
                </a:lnTo>
                <a:lnTo>
                  <a:pt x="21617" y="11481"/>
                </a:lnTo>
                <a:lnTo>
                  <a:pt x="21653" y="11180"/>
                </a:lnTo>
                <a:lnTo>
                  <a:pt x="21653" y="10826"/>
                </a:lnTo>
                <a:lnTo>
                  <a:pt x="21653" y="10472"/>
                </a:lnTo>
                <a:lnTo>
                  <a:pt x="21582" y="10092"/>
                </a:lnTo>
                <a:lnTo>
                  <a:pt x="21511" y="9725"/>
                </a:lnTo>
                <a:lnTo>
                  <a:pt x="21298" y="8912"/>
                </a:lnTo>
                <a:lnTo>
                  <a:pt x="21067" y="8191"/>
                </a:lnTo>
                <a:lnTo>
                  <a:pt x="20800" y="7536"/>
                </a:lnTo>
                <a:lnTo>
                  <a:pt x="20551" y="7025"/>
                </a:lnTo>
                <a:lnTo>
                  <a:pt x="20001" y="7103"/>
                </a:lnTo>
                <a:lnTo>
                  <a:pt x="19432" y="7156"/>
                </a:lnTo>
                <a:lnTo>
                  <a:pt x="18846" y="7208"/>
                </a:lnTo>
                <a:lnTo>
                  <a:pt x="18225" y="7208"/>
                </a:lnTo>
                <a:lnTo>
                  <a:pt x="17656" y="7208"/>
                </a:lnTo>
                <a:lnTo>
                  <a:pt x="17070" y="7182"/>
                </a:lnTo>
                <a:lnTo>
                  <a:pt x="16484" y="7156"/>
                </a:lnTo>
                <a:lnTo>
                  <a:pt x="15986" y="7103"/>
                </a:lnTo>
                <a:lnTo>
                  <a:pt x="14992" y="6999"/>
                </a:lnTo>
                <a:lnTo>
                  <a:pt x="14210" y="6907"/>
                </a:lnTo>
                <a:lnTo>
                  <a:pt x="13695" y="6828"/>
                </a:lnTo>
                <a:lnTo>
                  <a:pt x="13517" y="6802"/>
                </a:lnTo>
                <a:lnTo>
                  <a:pt x="13073" y="6645"/>
                </a:lnTo>
                <a:lnTo>
                  <a:pt x="12700" y="6474"/>
                </a:lnTo>
                <a:lnTo>
                  <a:pt x="12363" y="6304"/>
                </a:lnTo>
                <a:lnTo>
                  <a:pt x="12132" y="6094"/>
                </a:lnTo>
                <a:lnTo>
                  <a:pt x="11919" y="5871"/>
                </a:lnTo>
                <a:lnTo>
                  <a:pt x="11776" y="5649"/>
                </a:lnTo>
                <a:lnTo>
                  <a:pt x="11688" y="5413"/>
                </a:lnTo>
                <a:lnTo>
                  <a:pt x="11617" y="5190"/>
                </a:lnTo>
                <a:lnTo>
                  <a:pt x="11617" y="4941"/>
                </a:lnTo>
                <a:lnTo>
                  <a:pt x="11652" y="4718"/>
                </a:lnTo>
                <a:lnTo>
                  <a:pt x="11723" y="4482"/>
                </a:lnTo>
                <a:lnTo>
                  <a:pt x="11812" y="4285"/>
                </a:lnTo>
                <a:lnTo>
                  <a:pt x="11919" y="4089"/>
                </a:lnTo>
                <a:lnTo>
                  <a:pt x="12096" y="3905"/>
                </a:lnTo>
                <a:lnTo>
                  <a:pt x="12292" y="3735"/>
                </a:lnTo>
                <a:lnTo>
                  <a:pt x="12505" y="3604"/>
                </a:lnTo>
                <a:lnTo>
                  <a:pt x="12700" y="3460"/>
                </a:lnTo>
                <a:lnTo>
                  <a:pt x="12878" y="3250"/>
                </a:lnTo>
                <a:lnTo>
                  <a:pt x="13038" y="3027"/>
                </a:lnTo>
                <a:lnTo>
                  <a:pt x="13180" y="2752"/>
                </a:lnTo>
                <a:lnTo>
                  <a:pt x="13286" y="2477"/>
                </a:lnTo>
                <a:lnTo>
                  <a:pt x="13322" y="2175"/>
                </a:lnTo>
                <a:lnTo>
                  <a:pt x="13357" y="1874"/>
                </a:lnTo>
                <a:lnTo>
                  <a:pt x="13286" y="1572"/>
                </a:lnTo>
                <a:lnTo>
                  <a:pt x="13180" y="1271"/>
                </a:lnTo>
                <a:lnTo>
                  <a:pt x="13038" y="983"/>
                </a:lnTo>
                <a:lnTo>
                  <a:pt x="12949" y="865"/>
                </a:lnTo>
                <a:lnTo>
                  <a:pt x="12807" y="733"/>
                </a:lnTo>
                <a:lnTo>
                  <a:pt x="12665" y="616"/>
                </a:lnTo>
                <a:lnTo>
                  <a:pt x="12505" y="511"/>
                </a:lnTo>
                <a:lnTo>
                  <a:pt x="12327" y="406"/>
                </a:lnTo>
                <a:lnTo>
                  <a:pt x="12132" y="314"/>
                </a:lnTo>
                <a:lnTo>
                  <a:pt x="11883" y="235"/>
                </a:lnTo>
                <a:lnTo>
                  <a:pt x="11652" y="183"/>
                </a:lnTo>
                <a:lnTo>
                  <a:pt x="11368" y="104"/>
                </a:lnTo>
                <a:lnTo>
                  <a:pt x="11101" y="78"/>
                </a:lnTo>
                <a:lnTo>
                  <a:pt x="10800" y="52"/>
                </a:lnTo>
                <a:lnTo>
                  <a:pt x="10444" y="52"/>
                </a:lnTo>
                <a:lnTo>
                  <a:pt x="10142" y="52"/>
                </a:lnTo>
                <a:lnTo>
                  <a:pt x="9840" y="78"/>
                </a:lnTo>
                <a:lnTo>
                  <a:pt x="9574" y="104"/>
                </a:lnTo>
                <a:lnTo>
                  <a:pt x="9325" y="157"/>
                </a:lnTo>
                <a:lnTo>
                  <a:pt x="9094" y="209"/>
                </a:lnTo>
                <a:lnTo>
                  <a:pt x="8846" y="262"/>
                </a:lnTo>
                <a:lnTo>
                  <a:pt x="8650" y="340"/>
                </a:lnTo>
                <a:lnTo>
                  <a:pt x="8437" y="432"/>
                </a:lnTo>
                <a:lnTo>
                  <a:pt x="8277" y="511"/>
                </a:lnTo>
                <a:lnTo>
                  <a:pt x="8100" y="616"/>
                </a:lnTo>
                <a:lnTo>
                  <a:pt x="7957" y="707"/>
                </a:lnTo>
                <a:lnTo>
                  <a:pt x="7833" y="838"/>
                </a:lnTo>
                <a:lnTo>
                  <a:pt x="7620" y="1061"/>
                </a:lnTo>
                <a:lnTo>
                  <a:pt x="7442" y="1336"/>
                </a:lnTo>
                <a:lnTo>
                  <a:pt x="7353" y="1599"/>
                </a:lnTo>
                <a:lnTo>
                  <a:pt x="7318" y="1900"/>
                </a:lnTo>
                <a:lnTo>
                  <a:pt x="7318" y="2175"/>
                </a:lnTo>
                <a:lnTo>
                  <a:pt x="7353" y="2450"/>
                </a:lnTo>
                <a:lnTo>
                  <a:pt x="7442" y="2726"/>
                </a:lnTo>
                <a:lnTo>
                  <a:pt x="7620" y="2975"/>
                </a:lnTo>
                <a:lnTo>
                  <a:pt x="7833" y="3198"/>
                </a:lnTo>
                <a:lnTo>
                  <a:pt x="8064" y="3433"/>
                </a:lnTo>
                <a:lnTo>
                  <a:pt x="8295" y="3630"/>
                </a:lnTo>
                <a:lnTo>
                  <a:pt x="8508" y="3853"/>
                </a:lnTo>
                <a:lnTo>
                  <a:pt x="8686" y="4089"/>
                </a:lnTo>
                <a:lnTo>
                  <a:pt x="8775" y="4312"/>
                </a:lnTo>
                <a:lnTo>
                  <a:pt x="8846" y="4561"/>
                </a:lnTo>
                <a:lnTo>
                  <a:pt x="8846" y="4810"/>
                </a:lnTo>
                <a:lnTo>
                  <a:pt x="8810" y="5059"/>
                </a:lnTo>
                <a:lnTo>
                  <a:pt x="8721" y="5295"/>
                </a:lnTo>
                <a:lnTo>
                  <a:pt x="8579" y="5544"/>
                </a:lnTo>
                <a:lnTo>
                  <a:pt x="8366" y="5766"/>
                </a:lnTo>
                <a:lnTo>
                  <a:pt x="8135" y="5976"/>
                </a:lnTo>
                <a:lnTo>
                  <a:pt x="7833" y="6199"/>
                </a:lnTo>
                <a:lnTo>
                  <a:pt x="7478" y="6369"/>
                </a:lnTo>
                <a:lnTo>
                  <a:pt x="7069" y="6527"/>
                </a:lnTo>
                <a:lnTo>
                  <a:pt x="6590" y="6671"/>
                </a:lnTo>
                <a:lnTo>
                  <a:pt x="6092" y="6802"/>
                </a:lnTo>
                <a:lnTo>
                  <a:pt x="5684" y="6802"/>
                </a:lnTo>
                <a:lnTo>
                  <a:pt x="5133" y="6802"/>
                </a:lnTo>
                <a:lnTo>
                  <a:pt x="4547" y="6802"/>
                </a:lnTo>
                <a:lnTo>
                  <a:pt x="3872" y="6802"/>
                </a:lnTo>
                <a:lnTo>
                  <a:pt x="3144" y="6802"/>
                </a:lnTo>
                <a:lnTo>
                  <a:pt x="2362" y="6802"/>
                </a:lnTo>
                <a:lnTo>
                  <a:pt x="1545" y="6802"/>
                </a:lnTo>
                <a:lnTo>
                  <a:pt x="692" y="6802"/>
                </a:lnTo>
                <a:lnTo>
                  <a:pt x="586" y="7234"/>
                </a:lnTo>
                <a:lnTo>
                  <a:pt x="461" y="7837"/>
                </a:lnTo>
                <a:lnTo>
                  <a:pt x="355" y="8493"/>
                </a:lnTo>
                <a:lnTo>
                  <a:pt x="248" y="9187"/>
                </a:lnTo>
                <a:lnTo>
                  <a:pt x="142" y="9869"/>
                </a:lnTo>
                <a:lnTo>
                  <a:pt x="106" y="10498"/>
                </a:lnTo>
                <a:lnTo>
                  <a:pt x="106" y="10983"/>
                </a:lnTo>
                <a:lnTo>
                  <a:pt x="106" y="11311"/>
                </a:lnTo>
                <a:lnTo>
                  <a:pt x="213" y="11481"/>
                </a:lnTo>
                <a:lnTo>
                  <a:pt x="319" y="11651"/>
                </a:lnTo>
                <a:lnTo>
                  <a:pt x="497" y="11783"/>
                </a:lnTo>
                <a:lnTo>
                  <a:pt x="692" y="11914"/>
                </a:lnTo>
                <a:lnTo>
                  <a:pt x="941" y="12032"/>
                </a:lnTo>
                <a:lnTo>
                  <a:pt x="1207" y="12110"/>
                </a:lnTo>
                <a:lnTo>
                  <a:pt x="1509" y="12189"/>
                </a:lnTo>
                <a:lnTo>
                  <a:pt x="1794" y="12241"/>
                </a:lnTo>
                <a:lnTo>
                  <a:pt x="2131" y="12267"/>
                </a:lnTo>
                <a:lnTo>
                  <a:pt x="2433" y="12281"/>
                </a:lnTo>
                <a:lnTo>
                  <a:pt x="2735" y="12267"/>
                </a:lnTo>
                <a:lnTo>
                  <a:pt x="3055" y="12241"/>
                </a:lnTo>
                <a:lnTo>
                  <a:pt x="3357" y="12189"/>
                </a:lnTo>
                <a:lnTo>
                  <a:pt x="3623" y="12084"/>
                </a:lnTo>
                <a:lnTo>
                  <a:pt x="3872" y="11979"/>
                </a:lnTo>
                <a:lnTo>
                  <a:pt x="4103" y="11861"/>
                </a:lnTo>
                <a:lnTo>
                  <a:pt x="4316" y="11704"/>
                </a:lnTo>
                <a:lnTo>
                  <a:pt x="4582" y="11612"/>
                </a:lnTo>
                <a:lnTo>
                  <a:pt x="4849" y="11533"/>
                </a:lnTo>
                <a:lnTo>
                  <a:pt x="5169" y="11507"/>
                </a:lnTo>
                <a:lnTo>
                  <a:pt x="5506" y="11481"/>
                </a:lnTo>
                <a:lnTo>
                  <a:pt x="5808" y="11507"/>
                </a:lnTo>
                <a:lnTo>
                  <a:pt x="6146" y="11560"/>
                </a:lnTo>
                <a:lnTo>
                  <a:pt x="6501" y="11651"/>
                </a:lnTo>
                <a:lnTo>
                  <a:pt x="6803" y="11783"/>
                </a:lnTo>
                <a:lnTo>
                  <a:pt x="7105" y="11940"/>
                </a:lnTo>
                <a:lnTo>
                  <a:pt x="7353" y="12110"/>
                </a:lnTo>
                <a:lnTo>
                  <a:pt x="7584" y="12333"/>
                </a:lnTo>
                <a:lnTo>
                  <a:pt x="7798" y="12595"/>
                </a:lnTo>
                <a:lnTo>
                  <a:pt x="7922" y="12870"/>
                </a:lnTo>
                <a:lnTo>
                  <a:pt x="8028" y="13198"/>
                </a:lnTo>
                <a:lnTo>
                  <a:pt x="8064" y="13526"/>
                </a:lnTo>
                <a:lnTo>
                  <a:pt x="8028" y="13775"/>
                </a:lnTo>
                <a:lnTo>
                  <a:pt x="7922" y="13998"/>
                </a:lnTo>
                <a:lnTo>
                  <a:pt x="7798" y="14220"/>
                </a:lnTo>
                <a:lnTo>
                  <a:pt x="7584" y="14404"/>
                </a:lnTo>
                <a:lnTo>
                  <a:pt x="7353" y="14574"/>
                </a:lnTo>
                <a:lnTo>
                  <a:pt x="7105" y="14732"/>
                </a:lnTo>
                <a:lnTo>
                  <a:pt x="6803" y="14850"/>
                </a:lnTo>
                <a:lnTo>
                  <a:pt x="6501" y="14954"/>
                </a:lnTo>
                <a:lnTo>
                  <a:pt x="6146" y="15033"/>
                </a:lnTo>
                <a:lnTo>
                  <a:pt x="5808" y="15085"/>
                </a:lnTo>
                <a:lnTo>
                  <a:pt x="5506" y="15085"/>
                </a:lnTo>
                <a:lnTo>
                  <a:pt x="5169" y="15059"/>
                </a:lnTo>
                <a:lnTo>
                  <a:pt x="4849" y="15007"/>
                </a:lnTo>
                <a:lnTo>
                  <a:pt x="4582" y="14902"/>
                </a:lnTo>
                <a:lnTo>
                  <a:pt x="4316" y="14784"/>
                </a:lnTo>
                <a:lnTo>
                  <a:pt x="4103" y="14600"/>
                </a:lnTo>
                <a:lnTo>
                  <a:pt x="3907" y="14430"/>
                </a:lnTo>
                <a:lnTo>
                  <a:pt x="3659" y="14299"/>
                </a:lnTo>
                <a:lnTo>
                  <a:pt x="3428" y="14194"/>
                </a:lnTo>
                <a:lnTo>
                  <a:pt x="3179" y="14129"/>
                </a:lnTo>
                <a:lnTo>
                  <a:pt x="2913" y="14102"/>
                </a:lnTo>
                <a:lnTo>
                  <a:pt x="2646" y="14102"/>
                </a:lnTo>
                <a:lnTo>
                  <a:pt x="2362" y="14129"/>
                </a:lnTo>
                <a:lnTo>
                  <a:pt x="2096" y="14168"/>
                </a:lnTo>
                <a:lnTo>
                  <a:pt x="1811" y="14273"/>
                </a:lnTo>
                <a:lnTo>
                  <a:pt x="1545" y="14378"/>
                </a:lnTo>
                <a:lnTo>
                  <a:pt x="1314" y="14496"/>
                </a:lnTo>
                <a:lnTo>
                  <a:pt x="1065" y="14653"/>
                </a:lnTo>
                <a:lnTo>
                  <a:pt x="870" y="14797"/>
                </a:lnTo>
                <a:lnTo>
                  <a:pt x="657" y="14981"/>
                </a:lnTo>
                <a:lnTo>
                  <a:pt x="497" y="15177"/>
                </a:lnTo>
                <a:lnTo>
                  <a:pt x="390" y="15413"/>
                </a:lnTo>
                <a:lnTo>
                  <a:pt x="284" y="15636"/>
                </a:lnTo>
                <a:lnTo>
                  <a:pt x="248" y="15911"/>
                </a:lnTo>
                <a:lnTo>
                  <a:pt x="284" y="16239"/>
                </a:lnTo>
                <a:lnTo>
                  <a:pt x="319" y="16566"/>
                </a:lnTo>
                <a:lnTo>
                  <a:pt x="497" y="17340"/>
                </a:lnTo>
                <a:lnTo>
                  <a:pt x="692" y="18152"/>
                </a:lnTo>
                <a:lnTo>
                  <a:pt x="799" y="18559"/>
                </a:lnTo>
                <a:lnTo>
                  <a:pt x="905" y="18978"/>
                </a:lnTo>
                <a:lnTo>
                  <a:pt x="959" y="19384"/>
                </a:lnTo>
                <a:lnTo>
                  <a:pt x="994" y="19791"/>
                </a:lnTo>
                <a:lnTo>
                  <a:pt x="994" y="20132"/>
                </a:lnTo>
                <a:lnTo>
                  <a:pt x="959" y="20485"/>
                </a:lnTo>
                <a:lnTo>
                  <a:pt x="941" y="20669"/>
                </a:lnTo>
                <a:lnTo>
                  <a:pt x="870" y="20813"/>
                </a:lnTo>
                <a:lnTo>
                  <a:pt x="799" y="20970"/>
                </a:lnTo>
                <a:lnTo>
                  <a:pt x="692" y="21088"/>
                </a:lnTo>
                <a:lnTo>
                  <a:pt x="1474" y="20997"/>
                </a:lnTo>
                <a:lnTo>
                  <a:pt x="2291" y="20866"/>
                </a:lnTo>
                <a:lnTo>
                  <a:pt x="3108" y="20787"/>
                </a:lnTo>
                <a:lnTo>
                  <a:pt x="3907" y="20721"/>
                </a:lnTo>
                <a:lnTo>
                  <a:pt x="4653" y="20695"/>
                </a:lnTo>
                <a:lnTo>
                  <a:pt x="5364" y="20695"/>
                </a:lnTo>
                <a:lnTo>
                  <a:pt x="5701" y="20721"/>
                </a:lnTo>
                <a:lnTo>
                  <a:pt x="6057" y="20761"/>
                </a:lnTo>
                <a:lnTo>
                  <a:pt x="6323" y="20813"/>
                </a:lnTo>
                <a:lnTo>
                  <a:pt x="6625" y="20892"/>
                </a:lnTo>
                <a:close/>
              </a:path>
            </a:pathLst>
          </a:custGeom>
          <a:solidFill>
            <a:srgbClr val="FFBE7D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108000" tIns="0" bIns="144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Get the Big Picture Right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0" name="Picture 19" descr="Picture1.png"/>
          <p:cNvPicPr>
            <a:picLocks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2000" y="1999633"/>
            <a:ext cx="1334914" cy="1656000"/>
          </a:xfrm>
          <a:prstGeom prst="rect">
            <a:avLst/>
          </a:prstGeom>
        </p:spPr>
      </p:pic>
      <p:sp>
        <p:nvSpPr>
          <p:cNvPr id="21" name="Puzzle4"/>
          <p:cNvSpPr>
            <a:spLocks noChangeAspect="1" noEditPoints="1" noChangeArrowheads="1"/>
          </p:cNvSpPr>
          <p:nvPr/>
        </p:nvSpPr>
        <p:spPr bwMode="auto">
          <a:xfrm>
            <a:off x="1636568" y="3171585"/>
            <a:ext cx="1255558" cy="1908000"/>
          </a:xfrm>
          <a:custGeom>
            <a:avLst/>
            <a:gdLst>
              <a:gd name="T0" fmla="*/ 2147483647 w 21600"/>
              <a:gd name="T1" fmla="*/ 2147483647 h 21600"/>
              <a:gd name="T2" fmla="*/ 41738541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35576538 h 21600"/>
              <a:gd name="T14" fmla="*/ 41738541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076 w 21600"/>
              <a:gd name="T25" fmla="*/ 5664 h 21600"/>
              <a:gd name="T26" fmla="*/ 20203 w 21600"/>
              <a:gd name="T27" fmla="*/ 1598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solidFill>
            <a:srgbClr val="D8EBB3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08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Build </a:t>
            </a:r>
          </a:p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Trust</a:t>
            </a:r>
          </a:p>
        </p:txBody>
      </p:sp>
      <p:pic>
        <p:nvPicPr>
          <p:cNvPr id="22" name="Picture 21" descr="Picture4.png"/>
          <p:cNvPicPr>
            <a:picLocks noChangeAspect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27200" y="3155233"/>
            <a:ext cx="1292245" cy="1956654"/>
          </a:xfrm>
          <a:prstGeom prst="rect">
            <a:avLst/>
          </a:prstGeom>
        </p:spPr>
      </p:pic>
      <p:sp>
        <p:nvSpPr>
          <p:cNvPr id="23" name="Puzzle2"/>
          <p:cNvSpPr>
            <a:spLocks noEditPoints="1" noChangeArrowheads="1"/>
          </p:cNvSpPr>
          <p:nvPr/>
        </p:nvSpPr>
        <p:spPr bwMode="auto">
          <a:xfrm>
            <a:off x="2412000" y="3209257"/>
            <a:ext cx="2289600" cy="1476000"/>
          </a:xfrm>
          <a:custGeom>
            <a:avLst/>
            <a:gdLst>
              <a:gd name="T0" fmla="*/ 3816532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4334512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5388 w 21600"/>
              <a:gd name="T25" fmla="*/ 6742 h 21600"/>
              <a:gd name="T26" fmla="*/ 16177 w 21600"/>
              <a:gd name="T27" fmla="*/ 2044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FFF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tIns="180000"/>
          <a:lstStyle/>
          <a:p>
            <a:pPr algn="ctr" fontAlgn="t"/>
            <a:r>
              <a:rPr lang="en-GB" sz="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Focus on Progress</a:t>
            </a:r>
            <a:endParaRPr lang="en-GB" sz="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52735128"/>
              </p:ext>
            </p:extLst>
          </p:nvPr>
        </p:nvGraphicFramePr>
        <p:xfrm>
          <a:off x="4860032" y="1623201"/>
          <a:ext cx="4104456" cy="1889760"/>
        </p:xfrm>
        <a:graphic>
          <a:graphicData uri="http://schemas.openxmlformats.org/drawingml/2006/table">
            <a:tbl>
              <a:tblPr/>
              <a:tblGrid>
                <a:gridCol w="4104456"/>
              </a:tblGrid>
              <a:tr h="271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Try to Avoid the Following when Leading Activities: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42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Threats: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You’d better agree, or else ….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”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Arbitrariness: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 want it because I want it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”.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Close mindedness: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Under no circumstances will I agree to – or even consider – that proposal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”.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Drop the “Do it or Die” attitude.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Don’t play the short game.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27321279"/>
              </p:ext>
            </p:extLst>
          </p:nvPr>
        </p:nvGraphicFramePr>
        <p:xfrm>
          <a:off x="4860032" y="3567417"/>
          <a:ext cx="4104456" cy="2237847"/>
        </p:xfrm>
        <a:graphic>
          <a:graphicData uri="http://schemas.openxmlformats.org/drawingml/2006/table">
            <a:tbl>
              <a:tblPr/>
              <a:tblGrid>
                <a:gridCol w="4104456"/>
              </a:tblGrid>
              <a:tr h="271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Instead: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42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Appeal to fairness: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We need to do the right things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”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Appeal to logic and legitimacy: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 think this makes sense, because ….”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Consider constituent perspectives: “</a:t>
                      </a:r>
                      <a:r>
                        <a:rPr kumimoji="0" lang="en-U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How can each of us explain this agreement to colleagues?”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Establish problems as being collective and not yours, alone.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Establish your measures and benchmarks – Keep measuring because what cant speak, cant lie.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 animBg="1"/>
      <p:bldP spid="21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96752"/>
            <a:ext cx="8229600" cy="5011737"/>
          </a:xfrm>
        </p:spPr>
        <p:txBody>
          <a:bodyPr/>
          <a:lstStyle/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But what is Innovation?</a:t>
            </a:r>
          </a:p>
          <a:p>
            <a:pPr>
              <a:buFontTx/>
              <a:buBlip>
                <a:blip r:embed="rId2"/>
              </a:buBlip>
            </a:pPr>
            <a:endParaRPr lang="en-US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Innovation can be described based on 5 types</a:t>
            </a:r>
          </a:p>
          <a:p>
            <a:pPr>
              <a:buFontTx/>
              <a:buBlip>
                <a:blip r:embed="rId2"/>
              </a:buBlip>
            </a:pPr>
            <a:endParaRPr lang="en-US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15950" lvl="1">
              <a:buFontTx/>
              <a:buBlip>
                <a:blip r:embed="rId3"/>
              </a:buBlip>
            </a:pPr>
            <a:r>
              <a:rPr lang="en-GB" sz="2200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Individual and People </a:t>
            </a:r>
            <a:r>
              <a:rPr lang="en-GB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Improvement (acquire new knowledge or do things in different ways)</a:t>
            </a:r>
          </a:p>
          <a:p>
            <a:pPr marL="615950" lvl="1">
              <a:buBlip>
                <a:blip r:embed="rId3"/>
              </a:buBlip>
            </a:pPr>
            <a:r>
              <a:rPr lang="en-GB" sz="2200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 </a:t>
            </a:r>
            <a:r>
              <a:rPr lang="en-GB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A new product (Washing Machine, iPod)</a:t>
            </a:r>
          </a:p>
          <a:p>
            <a:pPr marL="615950" lvl="1">
              <a:buFontTx/>
              <a:buBlip>
                <a:blip r:embed="rId3"/>
              </a:buBlip>
            </a:pPr>
            <a:r>
              <a:rPr lang="en-GB" sz="2200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 </a:t>
            </a:r>
            <a:r>
              <a:rPr lang="en-GB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A new way of providing a service (Direct Line)</a:t>
            </a:r>
          </a:p>
          <a:p>
            <a:pPr marL="615950" lvl="1">
              <a:buFontTx/>
              <a:buBlip>
                <a:blip r:embed="rId3"/>
              </a:buBlip>
            </a:pPr>
            <a:r>
              <a:rPr lang="en-GB" sz="2200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Process </a:t>
            </a:r>
            <a:r>
              <a:rPr lang="en-GB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To improve efficiency:</a:t>
            </a:r>
          </a:p>
          <a:p>
            <a:pPr marL="1016000" lvl="2">
              <a:buBlip>
                <a:blip r:embed="rId4"/>
              </a:buBlip>
            </a:pP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Implement IT/IS in businesses, services and management (e.g. e-Commerce, B2B, etc.)</a:t>
            </a:r>
          </a:p>
          <a:p>
            <a:pPr marL="1016000" lvl="2">
              <a:buBlip>
                <a:blip r:embed="rId4"/>
              </a:buBlip>
            </a:pPr>
            <a:r>
              <a:rPr lang="en-GB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Moving assembly line in manufacturing or a theme park</a:t>
            </a:r>
            <a:endParaRPr lang="en-GB" sz="18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15950" lvl="1">
              <a:buBlip>
                <a:blip r:embed="rId5"/>
              </a:buBlip>
            </a:pPr>
            <a:r>
              <a:rPr lang="en-GB" sz="2200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Organisational </a:t>
            </a:r>
            <a:r>
              <a:rPr lang="en-GB" sz="2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Department, Process/Product, Team and Individual</a:t>
            </a:r>
          </a:p>
          <a:p>
            <a:pPr marL="615950" lvl="1">
              <a:buBlip>
                <a:blip r:embed="rId5"/>
              </a:buBlip>
            </a:pPr>
            <a:endParaRPr lang="en-GB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Innovative Leadership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42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buNone/>
            </a:pPr>
            <a:endParaRPr lang="en-US" b="1" i="1" dirty="0" smtClean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Innovation is about …</a:t>
            </a:r>
          </a:p>
          <a:p>
            <a:pPr>
              <a:buFontTx/>
              <a:buBlip>
                <a:blip r:embed="rId2"/>
              </a:buBlip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endParaRPr lang="en-US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15950" lvl="1">
              <a:buBlip>
                <a:blip r:embed="rId3"/>
              </a:buBlip>
            </a:pPr>
            <a:endParaRPr lang="en-GB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1336198" y="3356992"/>
            <a:ext cx="2353337" cy="941335"/>
            <a:chOff x="0" y="1331150"/>
            <a:chExt cx="2353337" cy="94133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Chevron 5"/>
            <p:cNvSpPr/>
            <p:nvPr/>
          </p:nvSpPr>
          <p:spPr>
            <a:xfrm>
              <a:off x="0" y="1331150"/>
              <a:ext cx="2353337" cy="941335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470668" y="1331150"/>
              <a:ext cx="1412002" cy="94133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008" tIns="21336" rIns="21336" bIns="21336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 smtClean="0">
                  <a:solidFill>
                    <a:schemeClr val="tx1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Knowledge</a:t>
              </a: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 smtClean="0">
                  <a:solidFill>
                    <a:schemeClr val="tx1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Transfer</a:t>
              </a:r>
              <a:endParaRPr lang="en-US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6"/>
          <p:cNvGrpSpPr/>
          <p:nvPr/>
        </p:nvGrpSpPr>
        <p:grpSpPr>
          <a:xfrm>
            <a:off x="3458244" y="3356992"/>
            <a:ext cx="2353337" cy="941335"/>
            <a:chOff x="2122046" y="1331150"/>
            <a:chExt cx="2353337" cy="94133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Chevron 8"/>
            <p:cNvSpPr/>
            <p:nvPr/>
          </p:nvSpPr>
          <p:spPr>
            <a:xfrm>
              <a:off x="2122046" y="1331150"/>
              <a:ext cx="2353337" cy="941335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-379119"/>
                <a:satOff val="-1563"/>
                <a:lumOff val="-328"/>
                <a:alphaOff val="0"/>
              </a:schemeClr>
            </a:fillRef>
            <a:effectRef idx="2">
              <a:schemeClr val="accent3">
                <a:hueOff val="-379119"/>
                <a:satOff val="-1563"/>
                <a:lumOff val="-3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hevron 6"/>
            <p:cNvSpPr/>
            <p:nvPr/>
          </p:nvSpPr>
          <p:spPr>
            <a:xfrm>
              <a:off x="2592714" y="1331150"/>
              <a:ext cx="1412002" cy="94133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008" tIns="21336" rIns="21336" bIns="21336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 smtClean="0">
                  <a:solidFill>
                    <a:schemeClr val="tx1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Technology</a:t>
              </a: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 smtClean="0">
                  <a:solidFill>
                    <a:schemeClr val="tx1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Transfer</a:t>
              </a:r>
              <a:endParaRPr lang="en-US" sz="1600" b="1" dirty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576249" y="3356992"/>
            <a:ext cx="2353337" cy="941335"/>
            <a:chOff x="4240051" y="1331150"/>
            <a:chExt cx="2353337" cy="94133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Chevron 11"/>
            <p:cNvSpPr/>
            <p:nvPr/>
          </p:nvSpPr>
          <p:spPr>
            <a:xfrm>
              <a:off x="4240051" y="1331150"/>
              <a:ext cx="2353337" cy="941335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-758238"/>
                <a:satOff val="-3126"/>
                <a:lumOff val="-655"/>
                <a:alphaOff val="0"/>
              </a:schemeClr>
            </a:fillRef>
            <a:effectRef idx="2">
              <a:schemeClr val="accent3">
                <a:hueOff val="-758238"/>
                <a:satOff val="-3126"/>
                <a:lumOff val="-65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Chevron 8"/>
            <p:cNvSpPr/>
            <p:nvPr/>
          </p:nvSpPr>
          <p:spPr>
            <a:xfrm>
              <a:off x="4710719" y="1331150"/>
              <a:ext cx="1412002" cy="94133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008" tIns="21336" rIns="21336" bIns="21336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 smtClean="0">
                  <a:solidFill>
                    <a:schemeClr val="tx1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Social</a:t>
              </a: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 smtClean="0">
                  <a:solidFill>
                    <a:schemeClr val="tx1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Change</a:t>
              </a:r>
              <a:endParaRPr lang="en-US" sz="1600" b="1" dirty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43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Innovative Leadership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268760"/>
            <a:ext cx="8229600" cy="5011737"/>
          </a:xfrm>
        </p:spPr>
        <p:txBody>
          <a:bodyPr/>
          <a:lstStyle/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Leading Innovation</a:t>
            </a:r>
          </a:p>
          <a:p>
            <a:pPr>
              <a:buFontTx/>
              <a:buBlip>
                <a:blip r:embed="rId2"/>
              </a:buBlip>
            </a:pPr>
            <a:endParaRPr lang="en-US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do not expect your team to be innovative if they do not know the direction in which they are heading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endParaRPr lang="en-US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15950"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Have a vision and appetite for change</a:t>
            </a:r>
          </a:p>
          <a:p>
            <a:pPr marL="615950"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Set the course and give bearing for the future</a:t>
            </a:r>
          </a:p>
          <a:p>
            <a:pPr marL="215900">
              <a:buBlip>
                <a:blip r:embed="rId4"/>
              </a:buBlip>
            </a:pPr>
            <a:endParaRPr lang="en-GB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15900">
              <a:buBlip>
                <a:blip r:embed="rId4"/>
              </a:buBlip>
            </a:pPr>
            <a:r>
              <a:rPr lang="en-GB" b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Mission? Core purpose? Or Vision?... </a:t>
            </a:r>
          </a:p>
          <a:p>
            <a:pPr marL="215900">
              <a:buBlip>
                <a:blip r:embed="rId4"/>
              </a:buBlip>
            </a:pPr>
            <a:endParaRPr lang="en-GB" sz="1100" b="1" dirty="0" smtClean="0">
              <a:solidFill>
                <a:srgbClr val="CC66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22300" lvl="1" indent="-266700">
              <a:buBlip>
                <a:blip r:embed="rId5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Whichever you choose, there should be one overarching statement that defines the direction for the ‘business’ and is understood and remembered</a:t>
            </a:r>
          </a:p>
          <a:p>
            <a:pPr marL="215900">
              <a:buBlip>
                <a:blip r:embed="rId4"/>
              </a:buBlip>
            </a:pPr>
            <a:endParaRPr lang="en-GB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Innovative Leadership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44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268760"/>
            <a:ext cx="8229600" cy="5446400"/>
          </a:xfrm>
        </p:spPr>
        <p:txBody>
          <a:bodyPr/>
          <a:lstStyle/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Making an Impact as an Innovative Leader</a:t>
            </a:r>
          </a:p>
          <a:p>
            <a:pPr>
              <a:buFontTx/>
              <a:buBlip>
                <a:blip r:embed="rId2"/>
              </a:buBlip>
            </a:pPr>
            <a:endParaRPr lang="en-US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leaders must recognise and avoid five traps that he or she can fall into: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endParaRPr lang="en-US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15950"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Focusing too much on details </a:t>
            </a:r>
          </a:p>
          <a:p>
            <a:pPr marL="615950"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Responding negatively to criticism</a:t>
            </a:r>
          </a:p>
          <a:p>
            <a:pPr marL="615950"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Intimidating others</a:t>
            </a:r>
          </a:p>
          <a:p>
            <a:pPr marL="615950"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Jumping to conclusions</a:t>
            </a:r>
          </a:p>
          <a:p>
            <a:pPr marL="615950"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Micromanaging</a:t>
            </a:r>
          </a:p>
          <a:p>
            <a:pPr marL="215900">
              <a:buBlip>
                <a:blip r:embed="rId4"/>
              </a:buBlip>
            </a:pPr>
            <a:endParaRPr lang="en-GB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4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the team does well, the leader always gets the glory.</a:t>
            </a:r>
          </a:p>
          <a:p>
            <a:pPr>
              <a:buBlip>
                <a:blip r:embed="rId4"/>
              </a:buBlip>
            </a:pPr>
            <a:r>
              <a:rPr lang="en-GB" dirty="0" smtClean="0">
                <a:ea typeface="Verdana" pitchFamily="34" charset="0"/>
              </a:rPr>
              <a:t>Work hard at ensuring you have the right team membership – Your success depends on it!</a:t>
            </a: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15900">
              <a:buBlip>
                <a:blip r:embed="rId4"/>
              </a:buBlip>
            </a:pPr>
            <a:endParaRPr lang="en-GB" sz="1100" b="1" dirty="0" smtClean="0">
              <a:solidFill>
                <a:srgbClr val="CC66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15900">
              <a:buBlip>
                <a:blip r:embed="rId4"/>
              </a:buBlip>
            </a:pPr>
            <a:endParaRPr lang="en-GB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214282" y="116632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Innovative Leadership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45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52676"/>
            <a:ext cx="8839200" cy="500066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Leadership is a means of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directing</a:t>
            </a:r>
            <a:r>
              <a:rPr lang="en-US" dirty="0" smtClean="0">
                <a:solidFill>
                  <a:srgbClr val="11366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i.e. is concerned with a sense of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direction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vision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the delivery of that vision</a:t>
            </a:r>
          </a:p>
          <a:p>
            <a:pPr>
              <a:buBlip>
                <a:blip r:embed="rId2"/>
              </a:buBlip>
            </a:pPr>
            <a:endParaRPr lang="en-US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Leadership involves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working with others</a:t>
            </a: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probably in teams, and the maintenance of relationship</a:t>
            </a:r>
          </a:p>
          <a:p>
            <a:pPr>
              <a:buBlip>
                <a:blip r:embed="rId2"/>
              </a:buBlip>
            </a:pPr>
            <a:endParaRPr lang="en-US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Leadership is careful and relentless process that involves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attention to details</a:t>
            </a: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2" y="285728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Defining Leadership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2" descr="C:\Users\Loan\Pictures\Microsoft Clip Organizer\j04371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429500" y="4714875"/>
            <a:ext cx="12954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214313" y="0"/>
            <a:ext cx="8472487" cy="1143000"/>
          </a:xfrm>
        </p:spPr>
        <p:txBody>
          <a:bodyPr/>
          <a:lstStyle/>
          <a:p>
            <a:pPr eaLnBrk="1" hangingPunct="1"/>
            <a:r>
              <a:rPr lang="en-GB" smtClean="0">
                <a:ea typeface="ＭＳ Ｐゴシック" pitchFamily="37" charset="-128"/>
              </a:rPr>
              <a:t>Six Thinking Hats – To Evaluate </a:t>
            </a:r>
            <a:br>
              <a:rPr lang="en-GB" smtClean="0">
                <a:ea typeface="ＭＳ Ｐゴシック" pitchFamily="37" charset="-128"/>
              </a:rPr>
            </a:br>
            <a:r>
              <a:rPr lang="en-GB" smtClean="0">
                <a:ea typeface="ＭＳ Ｐゴシック" pitchFamily="37" charset="-128"/>
              </a:rPr>
              <a:t>Innovative Ideas or Formulate Teams</a:t>
            </a:r>
          </a:p>
        </p:txBody>
      </p:sp>
      <p:pic>
        <p:nvPicPr>
          <p:cNvPr id="41988" name="Picture 3" descr="C:\Documents and Settings\cspgamg\My Documents\My Pictures\Microsoft Clip Organizer\j0439239.jpg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999" y="332656"/>
            <a:ext cx="458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9"/>
          <p:cNvGrpSpPr/>
          <p:nvPr/>
        </p:nvGrpSpPr>
        <p:grpSpPr>
          <a:xfrm>
            <a:off x="642910" y="5283818"/>
            <a:ext cx="1000132" cy="357190"/>
            <a:chOff x="1785918" y="3429000"/>
            <a:chExt cx="1000132" cy="357190"/>
          </a:xfrm>
          <a:solidFill>
            <a:schemeClr val="accent2"/>
          </a:solidFill>
        </p:grpSpPr>
        <p:sp>
          <p:nvSpPr>
            <p:cNvPr id="8" name="Oval 7"/>
            <p:cNvSpPr/>
            <p:nvPr/>
          </p:nvSpPr>
          <p:spPr>
            <a:xfrm>
              <a:off x="1785918" y="3571876"/>
              <a:ext cx="1000132" cy="21431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  <p:sp>
          <p:nvSpPr>
            <p:cNvPr id="9" name="Can 8"/>
            <p:cNvSpPr/>
            <p:nvPr/>
          </p:nvSpPr>
          <p:spPr>
            <a:xfrm>
              <a:off x="1928794" y="3429000"/>
              <a:ext cx="642942" cy="285752"/>
            </a:xfrm>
            <a:prstGeom prst="ca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642910" y="2203429"/>
            <a:ext cx="1000132" cy="357190"/>
            <a:chOff x="1785918" y="3429000"/>
            <a:chExt cx="1000132" cy="357190"/>
          </a:xfrm>
          <a:solidFill>
            <a:srgbClr val="FF0000"/>
          </a:solidFill>
        </p:grpSpPr>
        <p:sp>
          <p:nvSpPr>
            <p:cNvPr id="12" name="Oval 11"/>
            <p:cNvSpPr/>
            <p:nvPr/>
          </p:nvSpPr>
          <p:spPr>
            <a:xfrm>
              <a:off x="1785918" y="3571876"/>
              <a:ext cx="1000132" cy="21431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  <p:sp>
          <p:nvSpPr>
            <p:cNvPr id="13" name="Can 12"/>
            <p:cNvSpPr/>
            <p:nvPr/>
          </p:nvSpPr>
          <p:spPr>
            <a:xfrm>
              <a:off x="1928794" y="3429000"/>
              <a:ext cx="642942" cy="285752"/>
            </a:xfrm>
            <a:prstGeom prst="ca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>
            <a:off x="642910" y="3643314"/>
            <a:ext cx="1000132" cy="357190"/>
            <a:chOff x="1785918" y="3429000"/>
            <a:chExt cx="1000132" cy="357190"/>
          </a:xfrm>
          <a:solidFill>
            <a:schemeClr val="tx1"/>
          </a:solidFill>
        </p:grpSpPr>
        <p:sp>
          <p:nvSpPr>
            <p:cNvPr id="15" name="Oval 14"/>
            <p:cNvSpPr/>
            <p:nvPr/>
          </p:nvSpPr>
          <p:spPr>
            <a:xfrm>
              <a:off x="1785918" y="3571876"/>
              <a:ext cx="1000132" cy="21431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  <p:sp>
          <p:nvSpPr>
            <p:cNvPr id="16" name="Can 15"/>
            <p:cNvSpPr/>
            <p:nvPr/>
          </p:nvSpPr>
          <p:spPr>
            <a:xfrm>
              <a:off x="1928794" y="3429000"/>
              <a:ext cx="642942" cy="285752"/>
            </a:xfrm>
            <a:prstGeom prst="ca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</p:grpSp>
      <p:grpSp>
        <p:nvGrpSpPr>
          <p:cNvPr id="5" name="Group 16"/>
          <p:cNvGrpSpPr/>
          <p:nvPr/>
        </p:nvGrpSpPr>
        <p:grpSpPr>
          <a:xfrm>
            <a:off x="642910" y="4498000"/>
            <a:ext cx="1000132" cy="357190"/>
            <a:chOff x="1785918" y="3429000"/>
            <a:chExt cx="1000132" cy="357190"/>
          </a:xfrm>
          <a:solidFill>
            <a:srgbClr val="00B050"/>
          </a:solidFill>
        </p:grpSpPr>
        <p:sp>
          <p:nvSpPr>
            <p:cNvPr id="18" name="Oval 17"/>
            <p:cNvSpPr/>
            <p:nvPr/>
          </p:nvSpPr>
          <p:spPr>
            <a:xfrm>
              <a:off x="1785918" y="3571876"/>
              <a:ext cx="1000132" cy="21431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  <p:sp>
          <p:nvSpPr>
            <p:cNvPr id="19" name="Can 18"/>
            <p:cNvSpPr/>
            <p:nvPr/>
          </p:nvSpPr>
          <p:spPr>
            <a:xfrm>
              <a:off x="1928794" y="3429000"/>
              <a:ext cx="642942" cy="285752"/>
            </a:xfrm>
            <a:prstGeom prst="ca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</p:grpSp>
      <p:grpSp>
        <p:nvGrpSpPr>
          <p:cNvPr id="6" name="Group 19"/>
          <p:cNvGrpSpPr/>
          <p:nvPr/>
        </p:nvGrpSpPr>
        <p:grpSpPr>
          <a:xfrm>
            <a:off x="639734" y="1560487"/>
            <a:ext cx="1000132" cy="357190"/>
            <a:chOff x="1785918" y="3429000"/>
            <a:chExt cx="1000132" cy="357190"/>
          </a:xfrm>
          <a:solidFill>
            <a:schemeClr val="tx2"/>
          </a:solidFill>
        </p:grpSpPr>
        <p:sp>
          <p:nvSpPr>
            <p:cNvPr id="21" name="Oval 20"/>
            <p:cNvSpPr/>
            <p:nvPr/>
          </p:nvSpPr>
          <p:spPr>
            <a:xfrm>
              <a:off x="1785918" y="3571876"/>
              <a:ext cx="1000132" cy="21431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  <p:sp>
          <p:nvSpPr>
            <p:cNvPr id="22" name="Can 21"/>
            <p:cNvSpPr/>
            <p:nvPr/>
          </p:nvSpPr>
          <p:spPr>
            <a:xfrm>
              <a:off x="1928794" y="3429000"/>
              <a:ext cx="642942" cy="285752"/>
            </a:xfrm>
            <a:prstGeom prst="ca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</p:grpSp>
      <p:grpSp>
        <p:nvGrpSpPr>
          <p:cNvPr id="7" name="Group 22"/>
          <p:cNvGrpSpPr/>
          <p:nvPr/>
        </p:nvGrpSpPr>
        <p:grpSpPr>
          <a:xfrm>
            <a:off x="642910" y="2906685"/>
            <a:ext cx="1000132" cy="357190"/>
            <a:chOff x="1785918" y="3429000"/>
            <a:chExt cx="1000132" cy="357190"/>
          </a:xfrm>
          <a:solidFill>
            <a:srgbClr val="FFFF00"/>
          </a:solidFill>
        </p:grpSpPr>
        <p:sp>
          <p:nvSpPr>
            <p:cNvPr id="24" name="Oval 23"/>
            <p:cNvSpPr/>
            <p:nvPr/>
          </p:nvSpPr>
          <p:spPr>
            <a:xfrm>
              <a:off x="1785918" y="3571876"/>
              <a:ext cx="1000132" cy="21431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  <p:sp>
          <p:nvSpPr>
            <p:cNvPr id="25" name="Can 24"/>
            <p:cNvSpPr/>
            <p:nvPr/>
          </p:nvSpPr>
          <p:spPr>
            <a:xfrm>
              <a:off x="1928794" y="3429000"/>
              <a:ext cx="642942" cy="285752"/>
            </a:xfrm>
            <a:prstGeom prst="ca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00">
                <a:latin typeface="Verdana" pitchFamily="34" charset="0"/>
              </a:endParaRPr>
            </a:p>
          </p:txBody>
        </p:sp>
      </p:grp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928813" y="1428750"/>
            <a:ext cx="66436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9pPr>
          </a:lstStyle>
          <a:p>
            <a:pPr eaLnBrk="1" hangingPunct="1"/>
            <a:r>
              <a:rPr lang="en-GB" sz="1600">
                <a:solidFill>
                  <a:srgbClr val="FF0000"/>
                </a:solidFill>
                <a:latin typeface="Verdana" pitchFamily="34" charset="0"/>
              </a:rPr>
              <a:t>The information hat </a:t>
            </a:r>
            <a:r>
              <a:rPr lang="en-GB" sz="1600">
                <a:latin typeface="Verdana" pitchFamily="34" charset="0"/>
              </a:rPr>
              <a:t>when people ask for more information or data to analyse the problem.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928813" y="2079625"/>
            <a:ext cx="66436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9pPr>
          </a:lstStyle>
          <a:p>
            <a:pPr eaLnBrk="1" hangingPunct="1"/>
            <a:r>
              <a:rPr lang="en-GB" sz="1600">
                <a:solidFill>
                  <a:srgbClr val="FF0000"/>
                </a:solidFill>
                <a:latin typeface="Verdana" pitchFamily="34" charset="0"/>
              </a:rPr>
              <a:t>Expressing emotions hat </a:t>
            </a:r>
            <a:r>
              <a:rPr lang="en-GB" sz="1600">
                <a:latin typeface="Verdana" pitchFamily="34" charset="0"/>
              </a:rPr>
              <a:t>to avoid hidden reasons for opposing or supporting a proposal (political motivation).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928813" y="2771775"/>
            <a:ext cx="66436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9pPr>
          </a:lstStyle>
          <a:p>
            <a:pPr eaLnBrk="1" hangingPunct="1"/>
            <a:r>
              <a:rPr lang="en-GB" sz="1600">
                <a:solidFill>
                  <a:srgbClr val="FF0000"/>
                </a:solidFill>
                <a:latin typeface="Verdana" pitchFamily="34" charset="0"/>
              </a:rPr>
              <a:t>The optimism hat </a:t>
            </a:r>
            <a:r>
              <a:rPr lang="en-GB" sz="1600">
                <a:latin typeface="Verdana" pitchFamily="34" charset="0"/>
              </a:rPr>
              <a:t>when everyone in turn has to say what is good about the proposal – Even if you hate the idea!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928813" y="3486150"/>
            <a:ext cx="66436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9pPr>
          </a:lstStyle>
          <a:p>
            <a:pPr eaLnBrk="1" hangingPunct="1"/>
            <a:r>
              <a:rPr lang="en-GB" sz="1600" dirty="0">
                <a:solidFill>
                  <a:srgbClr val="FF0000"/>
                </a:solidFill>
                <a:latin typeface="Verdana" pitchFamily="34" charset="0"/>
              </a:rPr>
              <a:t>The hat of Pessimism </a:t>
            </a:r>
            <a:r>
              <a:rPr lang="en-GB" sz="1600" dirty="0">
                <a:latin typeface="Verdana" pitchFamily="34" charset="0"/>
              </a:rPr>
              <a:t>when everyone has to find faults with the idea – Even if it was your idea and you are very proud of it!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928813" y="4369073"/>
            <a:ext cx="66436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9pPr>
          </a:lstStyle>
          <a:p>
            <a:pPr eaLnBrk="1" hangingPunct="1"/>
            <a:r>
              <a:rPr lang="en-GB" sz="1600" dirty="0">
                <a:solidFill>
                  <a:srgbClr val="FF0000"/>
                </a:solidFill>
                <a:latin typeface="Verdana" pitchFamily="34" charset="0"/>
              </a:rPr>
              <a:t>The hat of Creativity </a:t>
            </a:r>
            <a:r>
              <a:rPr lang="en-GB" sz="1600" dirty="0">
                <a:latin typeface="Verdana" pitchFamily="34" charset="0"/>
              </a:rPr>
              <a:t>for developing creative solutions to the identified problems.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928813" y="5099323"/>
            <a:ext cx="42148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7" charset="-128"/>
              </a:defRPr>
            </a:lvl9pPr>
          </a:lstStyle>
          <a:p>
            <a:pPr eaLnBrk="1" hangingPunct="1"/>
            <a:r>
              <a:rPr lang="en-GB" sz="1600">
                <a:latin typeface="Verdana" pitchFamily="34" charset="0"/>
              </a:rPr>
              <a:t>A Leader’s hat to control the process – directing people to the appropriate hat as required:</a:t>
            </a:r>
          </a:p>
          <a:p>
            <a:pPr eaLnBrk="1" hangingPunct="1"/>
            <a:endParaRPr lang="en-GB" sz="1600">
              <a:latin typeface="Verdana" pitchFamily="34" charset="0"/>
            </a:endParaRPr>
          </a:p>
          <a:p>
            <a:pPr eaLnBrk="1" hangingPunct="1"/>
            <a:r>
              <a:rPr lang="en-GB" sz="1600">
                <a:latin typeface="Verdana" pitchFamily="34" charset="0"/>
              </a:rPr>
              <a:t>- Contingency= </a:t>
            </a:r>
            <a:r>
              <a:rPr lang="en-GB" sz="1600">
                <a:solidFill>
                  <a:srgbClr val="FFFF00"/>
                </a:solidFill>
                <a:latin typeface="Verdana" pitchFamily="34" charset="0"/>
              </a:rPr>
              <a:t>Yellow </a:t>
            </a:r>
            <a:r>
              <a:rPr lang="en-GB" sz="1600">
                <a:latin typeface="Verdana" pitchFamily="34" charset="0"/>
              </a:rPr>
              <a:t>/ Black</a:t>
            </a:r>
          </a:p>
          <a:p>
            <a:pPr eaLnBrk="1" hangingPunct="1"/>
            <a:r>
              <a:rPr lang="en-GB" sz="1600">
                <a:solidFill>
                  <a:srgbClr val="00B050"/>
                </a:solidFill>
                <a:latin typeface="Verdana" pitchFamily="34" charset="0"/>
              </a:rPr>
              <a:t>- Ideas are dry = Green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46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483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96752"/>
            <a:ext cx="8649024" cy="5011737"/>
          </a:xfrm>
        </p:spPr>
        <p:txBody>
          <a:bodyPr/>
          <a:lstStyle/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Identifying Effective Leaders in your Institute</a:t>
            </a:r>
          </a:p>
          <a:p>
            <a:pPr>
              <a:buFontTx/>
              <a:buBlip>
                <a:blip r:embed="rId2"/>
              </a:buBlip>
            </a:pPr>
            <a:endParaRPr lang="en-US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 are representative of their colleagues but not always popular</a:t>
            </a:r>
          </a:p>
          <a:p>
            <a:pPr>
              <a:buFontTx/>
              <a:buBlip>
                <a:blip r:embed="rId2"/>
              </a:buBlip>
            </a:pP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 communicators they are continually striving for more efficient and more inclusive communication structures, networks and processes</a:t>
            </a:r>
          </a:p>
          <a:p>
            <a:pPr>
              <a:buFontTx/>
              <a:buBlip>
                <a:blip r:embed="rId2"/>
              </a:buBlip>
            </a:pP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Usually skilled in the art of managing</a:t>
            </a:r>
          </a:p>
          <a:p>
            <a:pPr>
              <a:buFontTx/>
              <a:buBlip>
                <a:blip r:embed="rId2"/>
              </a:buBlip>
            </a:pP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 are analysts and scenario planners</a:t>
            </a:r>
          </a:p>
          <a:p>
            <a:pPr>
              <a:buFontTx/>
              <a:buBlip>
                <a:blip r:embed="rId2"/>
              </a:buBlip>
            </a:pPr>
            <a:r>
              <a:rPr lang="en-GB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 are advocates of the institution and cultivate relationships with various groups and individuals on campus and increasingly off-campus</a:t>
            </a:r>
            <a:endParaRPr lang="en-GB" sz="2400" b="1" dirty="0" smtClean="0">
              <a:solidFill>
                <a:srgbClr val="CC66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15900">
              <a:buBlip>
                <a:blip r:embed="rId3"/>
              </a:buBlip>
            </a:pP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1" y="44624"/>
            <a:ext cx="781410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Identifying Effective Leaders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47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96752"/>
            <a:ext cx="8686800" cy="5011737"/>
          </a:xfrm>
        </p:spPr>
        <p:txBody>
          <a:bodyPr/>
          <a:lstStyle/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Leadership Best Practices in UK Higher </a:t>
            </a:r>
            <a:b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Education – </a:t>
            </a:r>
            <a:r>
              <a:rPr lang="en-US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Sustaining Quality</a:t>
            </a:r>
          </a:p>
          <a:p>
            <a:pPr>
              <a:buFontTx/>
              <a:buBlip>
                <a:blip r:embed="rId2"/>
              </a:buBlip>
            </a:pPr>
            <a:endParaRPr lang="en-US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implementation and impact of </a:t>
            </a:r>
            <a:r>
              <a:rPr lang="en-GB" b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policy</a:t>
            </a:r>
            <a:r>
              <a:rPr lang="en-GB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b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strategy</a:t>
            </a:r>
            <a:r>
              <a:rPr lang="en-GB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</a:t>
            </a:r>
            <a:r>
              <a:rPr lang="en-GB" b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core processes 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will be more successful if closely coupled with </a:t>
            </a:r>
            <a:r>
              <a:rPr lang="en-GB" b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leadership</a:t>
            </a:r>
          </a:p>
          <a:p>
            <a:pPr>
              <a:buFontTx/>
              <a:buBlip>
                <a:blip r:embed="rId2"/>
              </a:buBlip>
            </a:pP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Government requirements are best met if “</a:t>
            </a:r>
            <a:r>
              <a:rPr lang="en-GB" b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policy and strategy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 are seen as an integral part of the key responsibilities of </a:t>
            </a:r>
            <a:r>
              <a:rPr lang="en-GB" b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leadership</a:t>
            </a:r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214281" y="44624"/>
            <a:ext cx="781410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Identifying Effective Leaders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48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96752"/>
            <a:ext cx="8229600" cy="5011737"/>
          </a:xfrm>
        </p:spPr>
        <p:txBody>
          <a:bodyPr/>
          <a:lstStyle/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Leadership Best Practices in UK Higher Education – </a:t>
            </a:r>
            <a:r>
              <a:rPr lang="en-US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Sustaining Quality</a:t>
            </a:r>
          </a:p>
          <a:p>
            <a:pPr>
              <a:buFontTx/>
              <a:buBlip>
                <a:blip r:embed="rId2"/>
              </a:buBlip>
            </a:pPr>
            <a:endParaRPr lang="en-US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GB" b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Leadership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should be separated from policy, strategy, and process ownership as appears to be the case in the EFQM excellence model</a:t>
            </a:r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214281" y="44624"/>
            <a:ext cx="781410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Identifying Effective Leaders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49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96752"/>
            <a:ext cx="8229600" cy="5011737"/>
          </a:xfrm>
        </p:spPr>
        <p:txBody>
          <a:bodyPr/>
          <a:lstStyle/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Competencies for Effective Leadership in UK Higher Education</a:t>
            </a:r>
            <a:endParaRPr lang="en-US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328689" y="2132856"/>
          <a:ext cx="8851823" cy="4077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8"/>
          <p:cNvSpPr txBox="1">
            <a:spLocks noChangeArrowheads="1"/>
          </p:cNvSpPr>
          <p:nvPr/>
        </p:nvSpPr>
        <p:spPr bwMode="auto">
          <a:xfrm>
            <a:off x="214281" y="44624"/>
            <a:ext cx="781410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Identifying Effective Leaders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50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30A0C72-7996-4BAB-ADFA-222B4FF7E9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330A0C72-7996-4BAB-ADFA-222B4FF7E9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D32481E-0FFE-42ED-B363-689D7341B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6D32481E-0FFE-42ED-B363-689D7341BB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10FE3-F12F-4A3C-83BB-E5B4A97B35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81110FE3-F12F-4A3C-83BB-E5B4A97B35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A3AF43-18EE-4FD9-8DB5-3B6817CD1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5BA3AF43-18EE-4FD9-8DB5-3B6817CD10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2D794B-AF61-40FA-9DCF-29C42BCB1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graphicEl>
                                              <a:dgm id="{F92D794B-AF61-40FA-9DCF-29C42BCB1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0BE9E65-3E87-49CF-BE34-958C1221FC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>
                                            <p:graphicEl>
                                              <a:dgm id="{10BE9E65-3E87-49CF-BE34-958C1221FC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A0890E-A952-47BE-AB6F-C33FB82D66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>
                                            <p:graphicEl>
                                              <a:dgm id="{FDA0890E-A952-47BE-AB6F-C33FB82D66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9140E1D-B47F-4BB1-B537-843C1E63D1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>
                                            <p:graphicEl>
                                              <a:dgm id="{A9140E1D-B47F-4BB1-B537-843C1E63D1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Loan\Pictures\Microsoft Clip Organizer\j043753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62826"/>
            <a:ext cx="28575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Users\Loan\Pictures\Microsoft Clip Organizer\j0437517.wmf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6199" y="2061394"/>
            <a:ext cx="2859088" cy="3930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8720"/>
            <a:ext cx="8229600" cy="5011737"/>
          </a:xfrm>
        </p:spPr>
        <p:txBody>
          <a:bodyPr lIns="0" tIns="0" rIns="0" bIns="0"/>
          <a:lstStyle/>
          <a:p>
            <a:pPr indent="0" algn="ctr">
              <a:spcBef>
                <a:spcPts val="0"/>
              </a:spcBef>
              <a:buNone/>
            </a:pPr>
            <a:r>
              <a:rPr lang="en-GB" sz="3600" b="1" dirty="0" smtClean="0">
                <a:solidFill>
                  <a:srgbClr val="C00000"/>
                </a:solidFill>
                <a:latin typeface="Verdana" pitchFamily="34" charset="0"/>
              </a:rPr>
              <a:t>Theme 2: Leadership and Management</a:t>
            </a:r>
            <a:endParaRPr lang="en-GB" sz="36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51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3567"/>
            <a:ext cx="8229600" cy="5011737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Leadership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 about setting a new direction or vision for a group that they follow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en-GB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Management 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controls or directs people/resources in a group according to principles or values that have already been established</a:t>
            </a:r>
          </a:p>
          <a:p>
            <a:pPr>
              <a:buBlip>
                <a:blip r:embed="rId2"/>
              </a:buBlip>
            </a:pP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GB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 </a:t>
            </a:r>
            <a:r>
              <a:rPr lang="en-GB" b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Followed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the </a:t>
            </a:r>
            <a:r>
              <a:rPr lang="en-GB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Manager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b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Rules</a:t>
            </a:r>
          </a:p>
          <a:p>
            <a:pPr>
              <a:buFontTx/>
              <a:buBlip>
                <a:blip r:embed="rId2"/>
              </a:buBlip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2" y="44624"/>
            <a:ext cx="78141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Leadership and Management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52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96752"/>
            <a:ext cx="8229600" cy="5011737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GB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 someone who people naturally follow through their own choice, whereas a </a:t>
            </a:r>
            <a:r>
              <a:rPr lang="en-GB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manager </a:t>
            </a:r>
            <a:r>
              <a:rPr lang="en-GB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must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be obeyed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endParaRPr lang="en-US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leader may have no organisational skills, but his vision unites people behind him  </a:t>
            </a:r>
          </a:p>
          <a:p>
            <a:pPr lvl="1">
              <a:buFontTx/>
              <a:buBlip>
                <a:blip r:embed="rId3"/>
              </a:buBlip>
            </a:pPr>
            <a:endParaRPr lang="en-GB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manager may only have obtained his position of authority through </a:t>
            </a:r>
            <a:r>
              <a:rPr lang="en-GB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time</a:t>
            </a: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en-GB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loyalty</a:t>
            </a:r>
            <a:r>
              <a:rPr lang="en-GB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given to the university</a:t>
            </a:r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214282" y="44624"/>
            <a:ext cx="78141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Leadership and Management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53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910356" y="1312763"/>
          <a:ext cx="6757988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54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 bwMode="auto">
          <a:xfrm>
            <a:off x="214282" y="44624"/>
            <a:ext cx="78141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Leadership and Management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6C5513F-BAA2-4BFE-ACBA-EC00E56706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E6C5513F-BAA2-4BFE-ACBA-EC00E56706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E62C1ED-1B5A-4209-9687-1A3DC76AD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6E62C1ED-1B5A-4209-9687-1A3DC76ADA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B1E9AC1-99C1-477F-81FA-CB31765171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5B1E9AC1-99C1-477F-81FA-CB31765171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53788D3-C89A-4A4E-8E58-908DC997F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graphicEl>
                                              <a:dgm id="{353788D3-C89A-4A4E-8E58-908DC997FF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68D7001-EEC3-44F2-B6EE-1678BF7C8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graphicEl>
                                              <a:dgm id="{768D7001-EEC3-44F2-B6EE-1678BF7C8D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124CE94-6E22-41AD-BEA6-E7288C5EA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>
                                            <p:graphicEl>
                                              <a:dgm id="{F124CE94-6E22-41AD-BEA6-E7288C5EA9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02B4072-753A-458A-A8E7-6EA378FF3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>
                                            <p:graphicEl>
                                              <a:dgm id="{102B4072-753A-458A-A8E7-6EA378FF35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679182B-6E4F-4863-8DAB-9F691B803C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>
                                            <p:graphicEl>
                                              <a:dgm id="{4679182B-6E4F-4863-8DAB-9F691B803C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FAA87C7-46DF-4AC8-A966-3D5A405B13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">
                                            <p:graphicEl>
                                              <a:dgm id="{BFAA87C7-46DF-4AC8-A966-3D5A405B13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96752"/>
            <a:ext cx="8229600" cy="5011737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Leaders and managers can be differentiated based on some common activities – such as: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857224" y="2454392"/>
          <a:ext cx="7786742" cy="3422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8"/>
          <p:cNvSpPr txBox="1">
            <a:spLocks noChangeArrowheads="1"/>
          </p:cNvSpPr>
          <p:nvPr/>
        </p:nvSpPr>
        <p:spPr bwMode="auto">
          <a:xfrm>
            <a:off x="214282" y="44624"/>
            <a:ext cx="78141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Leadership vs. Management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55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89E225-4415-4192-B50B-602DB591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graphicEl>
                                              <a:dgm id="{E789E225-4415-4192-B50B-602DB591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dgm id="{E789E225-4415-4192-B50B-602DB591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dgm id="{E789E225-4415-4192-B50B-602DB591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graphicEl>
                                              <a:dgm id="{E789E225-4415-4192-B50B-602DB591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5">
                                            <p:graphicEl>
                                              <a:dgm id="{E789E225-4415-4192-B50B-602DB591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B62D43-4E38-49DB-8E30-7C0D6038AC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graphicEl>
                                              <a:dgm id="{1EB62D43-4E38-49DB-8E30-7C0D6038AC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graphicEl>
                                              <a:dgm id="{1EB62D43-4E38-49DB-8E30-7C0D6038AC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graphicEl>
                                              <a:dgm id="{1EB62D43-4E38-49DB-8E30-7C0D6038AC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graphicEl>
                                              <a:dgm id="{1EB62D43-4E38-49DB-8E30-7C0D6038AC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7" dur="1000" spd="-100000" fill="hold"/>
                                        <p:tgtEl>
                                          <p:spTgt spid="5">
                                            <p:graphicEl>
                                              <a:dgm id="{1EB62D43-4E38-49DB-8E30-7C0D6038AC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E193A34-0702-4BCA-AD5D-77BD35FFB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graphicEl>
                                              <a:dgm id="{5E193A34-0702-4BCA-AD5D-77BD35FFB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graphicEl>
                                              <a:dgm id="{5E193A34-0702-4BCA-AD5D-77BD35FFB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graphicEl>
                                              <a:dgm id="{5E193A34-0702-4BCA-AD5D-77BD35FFB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graphicEl>
                                              <a:dgm id="{5E193A34-0702-4BCA-AD5D-77BD35FFB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6" dur="1000" spd="-100000" fill="hold"/>
                                        <p:tgtEl>
                                          <p:spTgt spid="5">
                                            <p:graphicEl>
                                              <a:dgm id="{5E193A34-0702-4BCA-AD5D-77BD35FFB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D319365-36DD-468B-8BCF-1A1263F25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graphicEl>
                                              <a:dgm id="{7D319365-36DD-468B-8BCF-1A1263F25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graphicEl>
                                              <a:dgm id="{7D319365-36DD-468B-8BCF-1A1263F25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graphicEl>
                                              <a:dgm id="{7D319365-36DD-468B-8BCF-1A1263F25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graphicEl>
                                              <a:dgm id="{7D319365-36DD-468B-8BCF-1A1263F25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5" dur="1000" spd="-100000" fill="hold"/>
                                        <p:tgtEl>
                                          <p:spTgt spid="5">
                                            <p:graphicEl>
                                              <a:dgm id="{7D319365-36DD-468B-8BCF-1A1263F25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Graphic spid="5" grpId="1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52676"/>
            <a:ext cx="8839200" cy="500066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leader’s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actions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are devoted to helping a group to attain its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objectives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endParaRPr lang="en-US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Leadership is the ability of management to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induce</a:t>
            </a: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subordinates to work towards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group goals</a:t>
            </a: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confidence</a:t>
            </a:r>
          </a:p>
          <a:p>
            <a:pPr>
              <a:buBlip>
                <a:blip r:embed="rId2"/>
              </a:buBlip>
            </a:pPr>
            <a:endParaRPr lang="en-US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Leadership is not about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managing things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but about </a:t>
            </a:r>
            <a:r>
              <a:rPr lang="en-US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developing people</a:t>
            </a: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2" y="285728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Defining Leadership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3" descr="C:\Users\Loan\Pictures\Microsoft Clip Organizer\j043808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4714875"/>
            <a:ext cx="1254104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7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24328" y="6562800"/>
            <a:ext cx="1260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Basement</a:t>
            </a:r>
            <a:endParaRPr lang="en-GB" sz="11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 txBox="1">
            <a:spLocks noChangeArrowheads="1"/>
          </p:cNvSpPr>
          <p:nvPr/>
        </p:nvSpPr>
        <p:spPr bwMode="auto">
          <a:xfrm>
            <a:off x="857224" y="1412776"/>
            <a:ext cx="721523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i="1" kern="0" dirty="0">
                <a:ln w="0"/>
                <a:solidFill>
                  <a:srgbClr val="CC6600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Planning Phase</a:t>
            </a:r>
            <a:endParaRPr lang="en-GB" sz="240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00557" y="2127168"/>
            <a:ext cx="3500437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GB" sz="2400" b="1" kern="0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Managers</a:t>
            </a:r>
            <a:endParaRPr lang="en-GB" sz="2400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28682" y="2719305"/>
            <a:ext cx="3500437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Devising Strategies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Setting Directions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Creating Visions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500557" y="2719305"/>
            <a:ext cx="3500437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Planning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Budgeting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Setting Budgets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Establishing Detailed Steps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Allocating Resources</a:t>
            </a:r>
          </a:p>
        </p:txBody>
      </p:sp>
      <p:sp>
        <p:nvSpPr>
          <p:cNvPr id="12" name="Rectangle 8"/>
          <p:cNvSpPr txBox="1">
            <a:spLocks noChangeArrowheads="1"/>
          </p:cNvSpPr>
          <p:nvPr/>
        </p:nvSpPr>
        <p:spPr bwMode="auto">
          <a:xfrm>
            <a:off x="214282" y="44624"/>
            <a:ext cx="78141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Leadership vs. Management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971600" y="2119163"/>
            <a:ext cx="3500437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GB" sz="2400" b="1" kern="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</a:t>
            </a:r>
            <a:endParaRPr lang="en-GB" sz="2400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56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 txBox="1">
            <a:spLocks noChangeArrowheads="1"/>
          </p:cNvSpPr>
          <p:nvPr/>
        </p:nvSpPr>
        <p:spPr bwMode="auto">
          <a:xfrm>
            <a:off x="857224" y="1412776"/>
            <a:ext cx="721523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i="1" kern="0" dirty="0" smtClean="0">
                <a:ln w="0"/>
                <a:solidFill>
                  <a:srgbClr val="CC6600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Organising Phase</a:t>
            </a:r>
            <a:endParaRPr lang="en-GB" sz="240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00557" y="2132856"/>
            <a:ext cx="3500437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GB" sz="2400" b="1" kern="0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Managers</a:t>
            </a:r>
            <a:endParaRPr lang="en-GB" sz="2400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928662" y="2704335"/>
            <a:ext cx="3500437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Gets people on board for strategy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Facilitating effecting communication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Creating efficient networks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00537" y="2704335"/>
            <a:ext cx="3500437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Creating structures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Jobs descriptions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Staffing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Hierarchy 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Delegates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Training</a:t>
            </a:r>
          </a:p>
        </p:txBody>
      </p:sp>
      <p:sp>
        <p:nvSpPr>
          <p:cNvPr id="10" name="Rectangle 8"/>
          <p:cNvSpPr txBox="1">
            <a:spLocks noChangeArrowheads="1"/>
          </p:cNvSpPr>
          <p:nvPr/>
        </p:nvSpPr>
        <p:spPr bwMode="auto">
          <a:xfrm>
            <a:off x="214282" y="44624"/>
            <a:ext cx="78141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Leadership vs. Management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57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971600" y="2119163"/>
            <a:ext cx="3500437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GB" sz="2400" b="1" kern="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</a:t>
            </a:r>
            <a:endParaRPr lang="en-GB" sz="2400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 txBox="1">
            <a:spLocks noChangeArrowheads="1"/>
          </p:cNvSpPr>
          <p:nvPr/>
        </p:nvSpPr>
        <p:spPr bwMode="auto">
          <a:xfrm>
            <a:off x="857224" y="1412776"/>
            <a:ext cx="721523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i="1" kern="0" dirty="0" smtClean="0">
                <a:ln w="0"/>
                <a:solidFill>
                  <a:srgbClr val="CC6600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Directing Work Phase</a:t>
            </a:r>
            <a:endParaRPr lang="en-GB" sz="240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00557" y="2132856"/>
            <a:ext cx="3500437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GB" sz="2400" b="1" kern="0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Managers</a:t>
            </a:r>
            <a:endParaRPr lang="en-GB" sz="2400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28662" y="2704335"/>
            <a:ext cx="35004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Empowers people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Cheerleader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GB" sz="2400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500537" y="2704335"/>
            <a:ext cx="3500437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Solves problems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Negotiates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Brings to consensus</a:t>
            </a:r>
          </a:p>
        </p:txBody>
      </p:sp>
      <p:sp>
        <p:nvSpPr>
          <p:cNvPr id="12" name="Rectangle 8"/>
          <p:cNvSpPr txBox="1">
            <a:spLocks noChangeArrowheads="1"/>
          </p:cNvSpPr>
          <p:nvPr/>
        </p:nvSpPr>
        <p:spPr bwMode="auto">
          <a:xfrm>
            <a:off x="214282" y="44624"/>
            <a:ext cx="78141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Leadership vs. Management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58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971600" y="2119163"/>
            <a:ext cx="3500437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GB" sz="2400" b="1" kern="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</a:t>
            </a:r>
            <a:endParaRPr lang="en-GB" sz="2400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 txBox="1">
            <a:spLocks noChangeArrowheads="1"/>
          </p:cNvSpPr>
          <p:nvPr/>
        </p:nvSpPr>
        <p:spPr bwMode="auto">
          <a:xfrm>
            <a:off x="857224" y="1412776"/>
            <a:ext cx="721523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i="1" kern="0" dirty="0" smtClean="0">
                <a:ln w="0"/>
                <a:solidFill>
                  <a:srgbClr val="CC6600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Controlling Phase</a:t>
            </a:r>
            <a:endParaRPr lang="en-GB" sz="240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00557" y="2132856"/>
            <a:ext cx="3500437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GB" sz="2400" b="1" kern="0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Managers</a:t>
            </a:r>
            <a:endParaRPr lang="en-GB" sz="2400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928662" y="2704335"/>
            <a:ext cx="3500437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Motivating people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Inspiring colleagues and staff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Provides a sense of accomplishment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00537" y="2704335"/>
            <a:ext cx="3500437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Implements control systems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Performance measures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Identifies variances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r>
              <a:rPr lang="en-GB" sz="24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Fixes variances </a:t>
            </a:r>
          </a:p>
        </p:txBody>
      </p:sp>
      <p:sp>
        <p:nvSpPr>
          <p:cNvPr id="10" name="Rectangle 8"/>
          <p:cNvSpPr txBox="1">
            <a:spLocks noChangeArrowheads="1"/>
          </p:cNvSpPr>
          <p:nvPr/>
        </p:nvSpPr>
        <p:spPr bwMode="auto">
          <a:xfrm>
            <a:off x="214282" y="44624"/>
            <a:ext cx="78141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Leadership vs. Management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59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971600" y="2119163"/>
            <a:ext cx="3500437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GB" sz="2400" b="1" kern="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</a:t>
            </a:r>
            <a:endParaRPr lang="en-GB" sz="2400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42910" y="2269724"/>
            <a:ext cx="19720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Leadership </a:t>
            </a:r>
          </a:p>
          <a:p>
            <a:pPr eaLnBrk="0" hangingPunct="0"/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Creates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42910" y="4784324"/>
            <a:ext cx="22926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Management </a:t>
            </a:r>
          </a:p>
          <a:p>
            <a:pPr eaLnBrk="0" hangingPunct="0"/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Creates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930499" y="4590649"/>
            <a:ext cx="304800" cy="1524000"/>
            <a:chOff x="3048000" y="4267200"/>
            <a:chExt cx="304800" cy="1524000"/>
          </a:xfrm>
        </p:grpSpPr>
        <p:sp>
          <p:nvSpPr>
            <p:cNvPr id="16" name="Line 11"/>
            <p:cNvSpPr>
              <a:spLocks noChangeShapeType="1"/>
            </p:cNvSpPr>
            <p:nvPr/>
          </p:nvSpPr>
          <p:spPr bwMode="auto">
            <a:xfrm>
              <a:off x="3200400" y="4419600"/>
              <a:ext cx="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>
              <a:off x="3200400" y="5181600"/>
              <a:ext cx="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 flipV="1">
              <a:off x="3200400" y="4267200"/>
              <a:ext cx="15240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3200400" y="5638800"/>
              <a:ext cx="15240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 flipH="1">
              <a:off x="3048000" y="4876800"/>
              <a:ext cx="15240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>
              <a:off x="3048000" y="5029200"/>
              <a:ext cx="15240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3448024" y="2090337"/>
            <a:ext cx="9509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Vision</a:t>
            </a:r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3448024" y="3080937"/>
            <a:ext cx="14882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Strategies</a:t>
            </a:r>
            <a:endParaRPr lang="en-GB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Line 19"/>
          <p:cNvSpPr>
            <a:spLocks noChangeShapeType="1"/>
          </p:cNvSpPr>
          <p:nvPr/>
        </p:nvSpPr>
        <p:spPr bwMode="auto">
          <a:xfrm>
            <a:off x="3921099" y="2533249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3524224" y="4376337"/>
            <a:ext cx="8579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Plans</a:t>
            </a:r>
            <a:endParaRPr lang="en-GB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3524224" y="5824137"/>
            <a:ext cx="122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Budgets</a:t>
            </a:r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Line 22"/>
          <p:cNvSpPr>
            <a:spLocks noChangeShapeType="1"/>
          </p:cNvSpPr>
          <p:nvPr/>
        </p:nvSpPr>
        <p:spPr bwMode="auto">
          <a:xfrm>
            <a:off x="3921099" y="4895449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5128653" y="2093541"/>
            <a:ext cx="3801065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dirty="0">
                <a:latin typeface="Verdana" pitchFamily="34" charset="0"/>
                <a:ea typeface="Verdana" pitchFamily="34" charset="0"/>
                <a:cs typeface="Verdana" pitchFamily="34" charset="0"/>
              </a:rPr>
              <a:t>A sensible and 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appealing picture </a:t>
            </a:r>
            <a:r>
              <a:rPr lang="en-GB" dirty="0">
                <a:latin typeface="Verdana" pitchFamily="34" charset="0"/>
                <a:ea typeface="Verdana" pitchFamily="34" charset="0"/>
                <a:cs typeface="Verdana" pitchFamily="34" charset="0"/>
              </a:rPr>
              <a:t>of the future</a:t>
            </a:r>
          </a:p>
          <a:p>
            <a:pPr eaLnBrk="0" hangingPunct="0"/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  <a:ea typeface="Verdana" pitchFamily="34" charset="0"/>
                <a:cs typeface="Verdana" pitchFamily="34" charset="0"/>
              </a:rPr>
              <a:t>A logic of how the 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vision can </a:t>
            </a:r>
            <a:r>
              <a:rPr lang="en-GB" dirty="0">
                <a:latin typeface="Verdana" pitchFamily="34" charset="0"/>
                <a:ea typeface="Verdana" pitchFamily="34" charset="0"/>
                <a:cs typeface="Verdana" pitchFamily="34" charset="0"/>
              </a:rPr>
              <a:t>be achieved</a:t>
            </a:r>
          </a:p>
          <a:p>
            <a:pPr eaLnBrk="0" hangingPunct="0"/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  <a:ea typeface="Verdana" pitchFamily="34" charset="0"/>
                <a:cs typeface="Verdana" pitchFamily="34" charset="0"/>
              </a:rPr>
              <a:t>Specific steps and 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timetables to </a:t>
            </a:r>
            <a:r>
              <a:rPr lang="en-GB" dirty="0">
                <a:latin typeface="Verdana" pitchFamily="34" charset="0"/>
                <a:ea typeface="Verdana" pitchFamily="34" charset="0"/>
                <a:cs typeface="Verdana" pitchFamily="34" charset="0"/>
              </a:rPr>
              <a:t>implement the strategies</a:t>
            </a:r>
          </a:p>
          <a:p>
            <a:pPr eaLnBrk="0" hangingPunct="0"/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/>
            <a:r>
              <a:rPr lang="en-GB" dirty="0">
                <a:latin typeface="Verdana" pitchFamily="34" charset="0"/>
                <a:ea typeface="Verdana" pitchFamily="34" charset="0"/>
                <a:cs typeface="Verdana" pitchFamily="34" charset="0"/>
              </a:rPr>
              <a:t>Plans converted into 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financial projections </a:t>
            </a:r>
            <a:r>
              <a:rPr lang="en-GB" dirty="0">
                <a:latin typeface="Verdana" pitchFamily="34" charset="0"/>
                <a:ea typeface="Verdana" pitchFamily="34" charset="0"/>
                <a:cs typeface="Verdana" pitchFamily="34" charset="0"/>
              </a:rPr>
              <a:t>and goals</a:t>
            </a: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928926" y="2090337"/>
            <a:ext cx="304800" cy="1524000"/>
            <a:chOff x="3048000" y="4267200"/>
            <a:chExt cx="304800" cy="1524000"/>
          </a:xfrm>
        </p:grpSpPr>
        <p:sp>
          <p:nvSpPr>
            <p:cNvPr id="30" name="Line 11"/>
            <p:cNvSpPr>
              <a:spLocks noChangeShapeType="1"/>
            </p:cNvSpPr>
            <p:nvPr/>
          </p:nvSpPr>
          <p:spPr bwMode="auto">
            <a:xfrm>
              <a:off x="3200400" y="4419600"/>
              <a:ext cx="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1" name="Line 12"/>
            <p:cNvSpPr>
              <a:spLocks noChangeShapeType="1"/>
            </p:cNvSpPr>
            <p:nvPr/>
          </p:nvSpPr>
          <p:spPr bwMode="auto">
            <a:xfrm>
              <a:off x="3200400" y="5181600"/>
              <a:ext cx="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2" name="Line 13"/>
            <p:cNvSpPr>
              <a:spLocks noChangeShapeType="1"/>
            </p:cNvSpPr>
            <p:nvPr/>
          </p:nvSpPr>
          <p:spPr bwMode="auto">
            <a:xfrm flipV="1">
              <a:off x="3200400" y="4267200"/>
              <a:ext cx="15240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3" name="Line 14"/>
            <p:cNvSpPr>
              <a:spLocks noChangeShapeType="1"/>
            </p:cNvSpPr>
            <p:nvPr/>
          </p:nvSpPr>
          <p:spPr bwMode="auto">
            <a:xfrm>
              <a:off x="3200400" y="5638800"/>
              <a:ext cx="15240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4" name="Line 15"/>
            <p:cNvSpPr>
              <a:spLocks noChangeShapeType="1"/>
            </p:cNvSpPr>
            <p:nvPr/>
          </p:nvSpPr>
          <p:spPr bwMode="auto">
            <a:xfrm flipH="1">
              <a:off x="3048000" y="4876800"/>
              <a:ext cx="15240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5" name="Line 16"/>
            <p:cNvSpPr>
              <a:spLocks noChangeShapeType="1"/>
            </p:cNvSpPr>
            <p:nvPr/>
          </p:nvSpPr>
          <p:spPr bwMode="auto">
            <a:xfrm>
              <a:off x="3048000" y="5029200"/>
              <a:ext cx="15240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36" name="Rectangle 8"/>
          <p:cNvSpPr txBox="1">
            <a:spLocks noChangeArrowheads="1"/>
          </p:cNvSpPr>
          <p:nvPr/>
        </p:nvSpPr>
        <p:spPr bwMode="auto">
          <a:xfrm>
            <a:off x="142844" y="1268760"/>
            <a:ext cx="885831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i="1" kern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The Relationship of Vision, Strategies, Plans and Budgets</a:t>
            </a:r>
            <a:endParaRPr lang="en-GB" sz="2400" b="1" i="1" dirty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8" name="Rectangle 8"/>
          <p:cNvSpPr txBox="1">
            <a:spLocks noChangeArrowheads="1"/>
          </p:cNvSpPr>
          <p:nvPr/>
        </p:nvSpPr>
        <p:spPr bwMode="auto">
          <a:xfrm>
            <a:off x="214282" y="44624"/>
            <a:ext cx="78141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Leadership vs. Management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60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2" grpId="0"/>
      <p:bldP spid="23" grpId="0"/>
      <p:bldP spid="24" grpId="0" animBg="1"/>
      <p:bldP spid="25" grpId="0"/>
      <p:bldP spid="26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>
              <a:ea typeface="ＭＳ Ｐゴシック" pitchFamily="37" charset="-128"/>
            </a:endParaRPr>
          </a:p>
        </p:txBody>
      </p:sp>
      <p:sp>
        <p:nvSpPr>
          <p:cNvPr id="15363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mtClean="0">
              <a:ea typeface="ＭＳ Ｐゴシック" pitchFamily="37" charset="-128"/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7996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Leadership has been defined as:</a:t>
            </a:r>
          </a:p>
          <a:p>
            <a:pPr>
              <a:buNone/>
            </a:pPr>
            <a:endParaRPr lang="en-US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buFontTx/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n-US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process of social influence in which one person can enlist the aid and support of others in the accomplishment of a common task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</a:t>
            </a:r>
          </a:p>
          <a:p>
            <a:pPr algn="ctr">
              <a:buFontTx/>
              <a:buNone/>
            </a:pPr>
            <a:endParaRPr lang="en-US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buFontTx/>
              <a:buNone/>
            </a:pP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n-GB" b="1" i="1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Leadership is ultimately about creating a way for people to contribute to making something extraordinary happen</a:t>
            </a: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” </a:t>
            </a: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2" y="285728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Defining Leadership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9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2" y="214290"/>
            <a:ext cx="61436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Mandela’s 8 Lessons of Leadership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428728" y="2643205"/>
            <a:ext cx="2714644" cy="285752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GB" sz="24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Leadership</a:t>
            </a:r>
          </a:p>
        </p:txBody>
      </p:sp>
      <p:sp>
        <p:nvSpPr>
          <p:cNvPr id="8" name="Oval 7"/>
          <p:cNvSpPr/>
          <p:nvPr/>
        </p:nvSpPr>
        <p:spPr>
          <a:xfrm>
            <a:off x="2071670" y="1357321"/>
            <a:ext cx="1428760" cy="142876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GB" sz="1200" b="1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Courage is not the Absence of Fear</a:t>
            </a:r>
          </a:p>
        </p:txBody>
      </p:sp>
      <p:sp>
        <p:nvSpPr>
          <p:cNvPr id="9" name="Oval 8"/>
          <p:cNvSpPr/>
          <p:nvPr/>
        </p:nvSpPr>
        <p:spPr>
          <a:xfrm>
            <a:off x="2000232" y="5357849"/>
            <a:ext cx="1428760" cy="142876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GB" sz="1200" b="1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Keep your Friends close – and Rivals even Closer</a:t>
            </a:r>
          </a:p>
        </p:txBody>
      </p:sp>
      <p:sp>
        <p:nvSpPr>
          <p:cNvPr id="10" name="Oval 9"/>
          <p:cNvSpPr/>
          <p:nvPr/>
        </p:nvSpPr>
        <p:spPr>
          <a:xfrm>
            <a:off x="4000496" y="3429023"/>
            <a:ext cx="1428760" cy="142876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GB" sz="1200" b="1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 from the Back</a:t>
            </a:r>
          </a:p>
        </p:txBody>
      </p:sp>
      <p:sp>
        <p:nvSpPr>
          <p:cNvPr id="11" name="Oval 10"/>
          <p:cNvSpPr/>
          <p:nvPr/>
        </p:nvSpPr>
        <p:spPr>
          <a:xfrm>
            <a:off x="142844" y="3357585"/>
            <a:ext cx="1428760" cy="142876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GB" sz="1200" b="1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Nothing is Black or White</a:t>
            </a:r>
          </a:p>
        </p:txBody>
      </p:sp>
      <p:sp>
        <p:nvSpPr>
          <p:cNvPr id="12" name="Oval 11"/>
          <p:cNvSpPr/>
          <p:nvPr/>
        </p:nvSpPr>
        <p:spPr>
          <a:xfrm>
            <a:off x="714348" y="2000263"/>
            <a:ext cx="1428760" cy="142876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GB" sz="1200" b="1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Quitting is Leading too</a:t>
            </a:r>
          </a:p>
        </p:txBody>
      </p:sp>
      <p:sp>
        <p:nvSpPr>
          <p:cNvPr id="13" name="Oval 12"/>
          <p:cNvSpPr/>
          <p:nvPr/>
        </p:nvSpPr>
        <p:spPr>
          <a:xfrm>
            <a:off x="3428992" y="2000263"/>
            <a:ext cx="1428760" cy="142876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GB" sz="1200" b="1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 from the Front</a:t>
            </a:r>
          </a:p>
        </p:txBody>
      </p:sp>
      <p:sp>
        <p:nvSpPr>
          <p:cNvPr id="14" name="Oval 13"/>
          <p:cNvSpPr>
            <a:spLocks/>
          </p:cNvSpPr>
          <p:nvPr/>
        </p:nvSpPr>
        <p:spPr>
          <a:xfrm>
            <a:off x="642910" y="4714907"/>
            <a:ext cx="1428760" cy="142876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0" tIns="0" rIns="0" bIns="0" anchor="ctr" anchorCtr="1"/>
          <a:lstStyle/>
          <a:p>
            <a:pPr algn="ctr">
              <a:defRPr/>
            </a:pPr>
            <a:r>
              <a:rPr lang="en-GB" sz="1200" b="1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Appearances </a:t>
            </a:r>
            <a:endParaRPr lang="en-GB" sz="1200" b="1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defRPr/>
            </a:pPr>
            <a:r>
              <a:rPr lang="en-GB" sz="1200" b="1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Matter</a:t>
            </a:r>
            <a:endParaRPr lang="en-GB" sz="1200" b="1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428992" y="4786345"/>
            <a:ext cx="1428760" cy="142876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GB" sz="1200" b="1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 your Competitor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5643570" y="1571612"/>
            <a:ext cx="3043230" cy="5011737"/>
          </a:xfrm>
        </p:spPr>
        <p:txBody>
          <a:bodyPr/>
          <a:lstStyle/>
          <a:p>
            <a:pPr marL="315913" indent="-315913">
              <a:buClr>
                <a:srgbClr val="F9F9F9"/>
              </a:buClr>
              <a:buSzPct val="65000"/>
              <a:buFontTx/>
              <a:buBlip>
                <a:blip r:embed="rId2"/>
              </a:buBlip>
            </a:pPr>
            <a:r>
              <a:rPr lang="en-GB" sz="2000" dirty="0" smtClean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Courage is not the absence of fear </a:t>
            </a:r>
            <a:r>
              <a:rPr lang="en-GB" sz="2000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it’s inspiring others to move beyond it</a:t>
            </a:r>
          </a:p>
          <a:p>
            <a:pPr marL="622300" lvl="1" indent="-282575">
              <a:buClr>
                <a:srgbClr val="FFFFFF"/>
              </a:buClr>
              <a:buSzPct val="80000"/>
              <a:buFontTx/>
              <a:buBlip>
                <a:blip r:embed="rId3"/>
              </a:buBlip>
            </a:pPr>
            <a:r>
              <a:rPr lang="en-GB" sz="2000" i="1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You cannot pretend that you are brave and that you can beat the whole world</a:t>
            </a:r>
          </a:p>
          <a:p>
            <a:pPr marL="622300" lvl="1" indent="-282575">
              <a:buClr>
                <a:srgbClr val="FFFFFF"/>
              </a:buClr>
              <a:buSzPct val="80000"/>
              <a:buFontTx/>
              <a:buBlip>
                <a:blip r:embed="rId3"/>
              </a:buBlip>
            </a:pPr>
            <a:r>
              <a:rPr lang="en-GB" sz="2000" i="1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But as a leader, you cannot let people know – you must put up a front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5643570" y="1571612"/>
            <a:ext cx="32861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5913" indent="-315913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Tx/>
              <a:buBlip>
                <a:blip r:embed="rId4"/>
              </a:buBlip>
              <a:defRPr/>
            </a:pPr>
            <a:r>
              <a:rPr lang="en-GB" sz="2000" kern="0" dirty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 from the Front </a:t>
            </a:r>
            <a:r>
              <a:rPr lang="en-GB" sz="20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but do not leave your base behind</a:t>
            </a: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Blip>
                <a:blip r:embed="rId5"/>
              </a:buBlip>
              <a:defRPr/>
            </a:pP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Communicate your strategy with each member of your group – take your support base with your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5643570" y="1571612"/>
            <a:ext cx="328612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5913" indent="-315913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Tx/>
              <a:buBlip>
                <a:blip r:embed="rId4"/>
              </a:buBlip>
              <a:defRPr/>
            </a:pPr>
            <a:r>
              <a:rPr lang="en-GB" sz="2000" kern="0" dirty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 from the Back </a:t>
            </a:r>
            <a:r>
              <a:rPr lang="en-GB" sz="20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and let others believe that they are in front</a:t>
            </a: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Blip>
                <a:blip r:embed="rId5"/>
              </a:buBlip>
              <a:defRPr/>
            </a:pPr>
            <a:r>
              <a:rPr lang="en-GB" sz="2000" i="1" kern="0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 </a:t>
            </a: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not enter the debate to early -  only after all had spoken do the king begins to speak</a:t>
            </a: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Blip>
                <a:blip r:embed="rId5"/>
              </a:buBlip>
              <a:defRPr/>
            </a:pP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 is wise to persuade people to do things and make them think it was their own idea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5643570" y="1571612"/>
            <a:ext cx="3286125" cy="383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5913" indent="-315913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Tx/>
              <a:buBlip>
                <a:blip r:embed="rId4"/>
              </a:buBlip>
              <a:defRPr/>
            </a:pPr>
            <a:r>
              <a:rPr lang="en-GB" sz="2000" kern="0" dirty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 your Competitor </a:t>
            </a:r>
            <a:r>
              <a:rPr lang="en-GB" sz="20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and learn about his favourite sport</a:t>
            </a: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Blip>
                <a:blip r:embed="rId5"/>
              </a:buBlip>
              <a:defRPr/>
            </a:pP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By speaking your opponent’s language you might understand their strengths and weaknesses and formulate tactics accordingly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5643570" y="1571612"/>
            <a:ext cx="32861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5913" indent="-315913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Tx/>
              <a:buBlip>
                <a:blip r:embed="rId4"/>
              </a:buBlip>
              <a:defRPr/>
            </a:pPr>
            <a:r>
              <a:rPr lang="en-GB" sz="2000" kern="0" dirty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Keep your friends close </a:t>
            </a:r>
            <a:r>
              <a:rPr lang="en-GB" sz="20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and your rivals even closer</a:t>
            </a: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Blip>
                <a:blip r:embed="rId5"/>
              </a:buBlip>
              <a:defRPr/>
            </a:pP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Embracing your rivals is a way of controlling them</a:t>
            </a: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Blip>
                <a:blip r:embed="rId5"/>
              </a:buBlip>
              <a:defRPr/>
            </a:pP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Competitors are more dangerous on their own than within your circle of influence</a:t>
            </a: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Blip>
                <a:blip r:embed="rId5"/>
              </a:buBlip>
              <a:defRPr/>
            </a:pP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Cherish loyalty but taking into consideration that people act in their own interest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5643570" y="1571612"/>
            <a:ext cx="32861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5913" indent="-315913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Tx/>
              <a:buBlip>
                <a:blip r:embed="rId4"/>
              </a:buBlip>
              <a:defRPr/>
            </a:pPr>
            <a:r>
              <a:rPr lang="en-GB" sz="2000" kern="0" dirty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Appearance matters  </a:t>
            </a:r>
            <a:r>
              <a:rPr lang="en-GB" sz="20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and remember to smile</a:t>
            </a: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Blip>
                <a:blip r:embed="rId5"/>
              </a:buBlip>
              <a:defRPr/>
            </a:pP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Forget the past – the smile is the message</a:t>
            </a:r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5643570" y="1571612"/>
            <a:ext cx="3429000" cy="364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5913" indent="-315913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Tx/>
              <a:buBlip>
                <a:blip r:embed="rId4"/>
              </a:buBlip>
              <a:defRPr/>
            </a:pPr>
            <a:r>
              <a:rPr lang="en-GB" sz="2000" kern="0" dirty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Nothing is Black or White  </a:t>
            </a:r>
            <a:r>
              <a:rPr lang="en-GB" sz="2000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why not both?</a:t>
            </a: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Blip>
                <a:blip r:embed="rId5"/>
              </a:buBlip>
              <a:defRPr/>
            </a:pP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Life is never either/or</a:t>
            </a: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Blip>
                <a:blip r:embed="rId5"/>
              </a:buBlip>
              <a:defRPr/>
            </a:pP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Decisions are complex, there are always competing factors – </a:t>
            </a:r>
            <a:r>
              <a:rPr lang="en-GB" sz="2000" i="1" kern="0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nothing </a:t>
            </a: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</a:t>
            </a:r>
            <a:r>
              <a:rPr lang="en-GB" sz="2000" i="1" kern="0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ever straightforward    as it appears</a:t>
            </a:r>
            <a:endParaRPr lang="en-GB" sz="2000" i="1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defRPr/>
            </a:pPr>
            <a:r>
              <a:rPr lang="en-GB" sz="2000" i="1" kern="0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11</a:t>
            </a:r>
            <a:endParaRPr lang="en-GB" sz="2000" i="1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5643570" y="1571612"/>
            <a:ext cx="328612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5913" indent="-315913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Tx/>
              <a:buBlip>
                <a:blip r:embed="rId4"/>
              </a:buBlip>
              <a:defRPr/>
            </a:pPr>
            <a:r>
              <a:rPr lang="en-GB" sz="2000" kern="0" dirty="0">
                <a:solidFill>
                  <a:srgbClr val="CC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Quitting is Leading too</a:t>
            </a:r>
            <a:endParaRPr lang="en-GB" sz="2000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22300" lvl="1" indent="-282575" eaLnBrk="0" fontAlgn="auto" hangingPunct="0">
              <a:spcBef>
                <a:spcPct val="20000"/>
              </a:spcBef>
              <a:spcAft>
                <a:spcPts val="0"/>
              </a:spcAft>
              <a:buClr>
                <a:prstClr val="white"/>
              </a:buClr>
              <a:buSzPct val="80000"/>
              <a:buFontTx/>
              <a:buBlip>
                <a:blip r:embed="rId5"/>
              </a:buBlip>
              <a:defRPr/>
            </a:pPr>
            <a:r>
              <a:rPr lang="en-GB" sz="2000" i="1" kern="0" dirty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Knowing how to abandon a failed idea/task is often the most difficult kind of decision a leader has to </a:t>
            </a:r>
            <a:r>
              <a:rPr lang="en-GB" sz="2000" i="1" kern="0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make00</a:t>
            </a:r>
            <a:endParaRPr lang="en-GB" sz="2000" i="1" kern="0" dirty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22752" y="6527648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640570" y="6309320"/>
            <a:ext cx="432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</a:t>
            </a:r>
            <a:endParaRPr lang="en-GB" sz="11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1" grpId="0" uiExpand="1" build="p"/>
      <p:bldP spid="21" grpId="1" build="p"/>
      <p:bldP spid="22" grpId="0"/>
      <p:bldP spid="22" grpId="1"/>
      <p:bldP spid="23" grpId="0"/>
      <p:bldP spid="23" grpId="1"/>
      <p:bldP spid="24" grpId="0"/>
      <p:bldP spid="24" grpId="1"/>
      <p:bldP spid="33" grpId="0"/>
      <p:bldP spid="33" grpId="1"/>
      <p:bldP spid="34" grpId="0"/>
      <p:bldP spid="34" grpId="1"/>
      <p:bldP spid="35" grpId="0"/>
      <p:bldP spid="35" grpId="1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eanuts: Lead Don't Follow Art Pr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268760"/>
            <a:ext cx="8229600" cy="5011737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Live with integrity, lead by example</a:t>
            </a:r>
          </a:p>
          <a:p>
            <a:pPr>
              <a:buFontTx/>
              <a:buBlip>
                <a:blip r:embed="rId2"/>
              </a:buBlip>
            </a:pPr>
            <a:endParaRPr lang="en-US" sz="1800" dirty="0">
              <a:solidFill>
                <a:srgbClr val="22294A"/>
              </a:solidFill>
              <a:ea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Develop a winning strategy or “</a:t>
            </a:r>
            <a:r>
              <a:rPr lang="en-US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big idea</a:t>
            </a: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”</a:t>
            </a:r>
          </a:p>
          <a:p>
            <a:pPr>
              <a:buNone/>
            </a:pPr>
            <a:endParaRPr lang="en-US" sz="1800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Build a great management team</a:t>
            </a:r>
          </a:p>
          <a:p>
            <a:pPr>
              <a:buNone/>
            </a:pPr>
            <a:endParaRPr lang="en-US" sz="1800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Inspire employees to greatness</a:t>
            </a:r>
          </a:p>
          <a:p>
            <a:pPr>
              <a:buNone/>
            </a:pPr>
            <a:endParaRPr lang="en-US" sz="1800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Create a flexible, responsive organisation</a:t>
            </a:r>
          </a:p>
          <a:p>
            <a:pPr>
              <a:buNone/>
            </a:pPr>
            <a:endParaRPr lang="en-US" sz="1800" dirty="0" smtClean="0">
              <a:solidFill>
                <a:srgbClr val="22294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22294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 reinforcing management systems</a:t>
            </a: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4281" y="44624"/>
            <a:ext cx="7526071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600" b="1" kern="0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So Who is a Great Leader?</a:t>
            </a:r>
            <a:endParaRPr lang="en-US" sz="3600" b="1" kern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20472" y="6572296"/>
            <a:ext cx="285752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12</a:t>
            </a:r>
            <a:endParaRPr lang="en-GB" sz="1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4" descr="deception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59657"/>
            <a:ext cx="5311477" cy="3153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4EDC0D9A08324DA4739B0CD7EF298E" ma:contentTypeVersion="0" ma:contentTypeDescription="Create a new document." ma:contentTypeScope="" ma:versionID="655026e5dab09c7e0b8809aebd3cbf85">
  <xsd:schema xmlns:xsd="http://www.w3.org/2001/XMLSchema" xmlns:p="http://schemas.microsoft.com/office/2006/metadata/properties" targetNamespace="http://schemas.microsoft.com/office/2006/metadata/properties" ma:root="true" ma:fieldsID="21827d0fd383d6ce1b07a83ebec0810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Item 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2DC6B5A-CBD9-41D2-A3B4-BB40424BF8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3C95CF-4E60-4B8D-8C40-3A76A1BC32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CEA18CB-FC4C-4505-B15E-792B86C38BD9}">
  <ds:schemaRefs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3436</TotalTime>
  <Words>2614</Words>
  <Application>Microsoft Office PowerPoint</Application>
  <PresentationFormat>On-screen Show (4:3)</PresentationFormat>
  <Paragraphs>508</Paragraphs>
  <Slides>44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Leading the Way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Six Thinking Hats – To Evaluate  Innovative Ideas or Formulate Teams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Company>fifteen 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MICROSOFT office</dc:creator>
  <cp:lastModifiedBy>Zahir Irani</cp:lastModifiedBy>
  <cp:revision>257</cp:revision>
  <dcterms:created xsi:type="dcterms:W3CDTF">2008-12-16T17:47:49Z</dcterms:created>
  <dcterms:modified xsi:type="dcterms:W3CDTF">2011-03-16T12:08:28Z</dcterms:modified>
</cp:coreProperties>
</file>