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81" r:id="rId2"/>
    <p:sldId id="258" r:id="rId3"/>
    <p:sldId id="259" r:id="rId4"/>
    <p:sldId id="260" r:id="rId5"/>
    <p:sldId id="29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92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91" autoAdjust="0"/>
    <p:restoredTop sz="94675" autoAdjust="0"/>
  </p:normalViewPr>
  <p:slideViewPr>
    <p:cSldViewPr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556DF-DFBE-4C72-A3B4-243106CFFA46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25A04-415E-4B16-9823-3A98306CE12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4ACE6-0E9F-47B7-AA7D-204A17A5E00A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410A-16DD-4A05-A7CB-D182096F0F9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9367D-7B38-42FA-BA3B-3B53D8909306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C0149-3EE0-41F8-8A56-202858508A1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D39F1-BE6D-4CB9-8E3D-675FF18E88E0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72833-CCE0-43C2-A524-9C3868397BA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1CF1A-B38A-4A1D-9F7A-F28228CD68C4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F9024-C585-44BA-ADEE-02DF643ABB6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E5BCB-AE27-42F8-B642-B652D471E283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B0064-5063-4CB1-9922-909B11A9EA8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59D3B-08A1-43F9-BA26-48C95C79E24C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C4925-1FFF-48A4-B629-DC8399A10DC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D6051-A8C3-4945-AF04-B463A9D1A84E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B488D-C421-44B2-B6D1-0AC158F8A1B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982D2-4440-48C7-97C9-9504F1D956D5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E4091-0088-4B0B-9577-4FA9995BB6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F21E4-6EAB-4575-BD1E-F87F0EFF01B8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69590-0B80-4D17-9CC1-84FCD2234EE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4546C-6272-499E-8ACB-9B1FD5CFECAD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A73B0-8840-4DEF-A5CE-6E6F7A83A84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58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8150B09-9045-45D7-AB36-24DCFF995428}" type="datetimeFigureOut">
              <a:rPr lang="en-US"/>
              <a:pPr>
                <a:defRPr/>
              </a:pPr>
              <a:t>4/1/11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43718D5-3347-4371-B5F6-8ACE5970AF7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0" charset="-128"/>
          <a:cs typeface="ＭＳ Ｐゴシック" pitchFamily="-6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60" charset="-128"/>
          <a:cs typeface="ＭＳ Ｐゴシック" pitchFamily="-6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60" charset="-128"/>
          <a:cs typeface="ＭＳ Ｐゴシック" pitchFamily="-6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60" charset="-128"/>
          <a:cs typeface="ＭＳ Ｐゴシック" pitchFamily="-6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60" charset="-128"/>
          <a:cs typeface="ＭＳ Ｐゴシック" pitchFamily="-6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60" charset="-128"/>
          <a:cs typeface="ＭＳ Ｐゴシック" pitchFamily="-6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60" charset="-128"/>
          <a:cs typeface="ＭＳ Ｐゴシック" pitchFamily="-6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60" charset="-128"/>
          <a:cs typeface="ＭＳ Ｐゴシック" pitchFamily="-6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60" charset="-128"/>
          <a:cs typeface="ＭＳ Ｐゴシック" pitchFamily="-6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60" charset="0"/>
        <a:buChar char="•"/>
        <a:defRPr sz="3200" kern="1200">
          <a:solidFill>
            <a:schemeClr val="tx1"/>
          </a:solidFill>
          <a:latin typeface="+mn-lt"/>
          <a:ea typeface="ＭＳ Ｐゴシック" pitchFamily="-60" charset="-128"/>
          <a:cs typeface="ＭＳ Ｐゴシック" pitchFamily="-6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60" charset="0"/>
        <a:buChar char="–"/>
        <a:defRPr sz="28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60" charset="0"/>
        <a:buChar char="•"/>
        <a:defRPr sz="24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60" charset="0"/>
        <a:buChar char="–"/>
        <a:defRPr sz="20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60" charset="0"/>
        <a:buChar char="»"/>
        <a:defRPr sz="20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2011</a:t>
            </a:r>
            <a:endParaRPr lang="en-US" dirty="0"/>
          </a:p>
        </p:txBody>
      </p:sp>
      <p:pic>
        <p:nvPicPr>
          <p:cNvPr id="13314" name="Picture 4" descr="aerial bo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65463"/>
            <a:ext cx="1447800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 descr="IT Building 0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114800"/>
            <a:ext cx="14478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19"/>
          <p:cNvSpPr txBox="1">
            <a:spLocks noChangeArrowheads="1"/>
          </p:cNvSpPr>
          <p:nvPr/>
        </p:nvSpPr>
        <p:spPr bwMode="auto">
          <a:xfrm>
            <a:off x="1752600" y="304800"/>
            <a:ext cx="64785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dirty="0" smtClean="0">
                <a:solidFill>
                  <a:srgbClr val="00B050"/>
                </a:solidFill>
                <a:latin typeface="Times New Roman" pitchFamily="-60" charset="0"/>
                <a:ea typeface="Times New Roman" pitchFamily="-60" charset="0"/>
                <a:cs typeface="Times New Roman" pitchFamily="-60" charset="0"/>
              </a:rPr>
              <a:t>Dr </a:t>
            </a:r>
            <a:r>
              <a:rPr lang="en-US" sz="6000" dirty="0" err="1" smtClean="0">
                <a:solidFill>
                  <a:srgbClr val="00B050"/>
                </a:solidFill>
                <a:latin typeface="Times New Roman" pitchFamily="-60" charset="0"/>
                <a:ea typeface="Times New Roman" pitchFamily="-60" charset="0"/>
                <a:cs typeface="Times New Roman" pitchFamily="-60" charset="0"/>
              </a:rPr>
              <a:t>Philippa</a:t>
            </a:r>
            <a:r>
              <a:rPr lang="en-US" sz="6000" dirty="0" smtClean="0">
                <a:solidFill>
                  <a:srgbClr val="00B050"/>
                </a:solidFill>
                <a:latin typeface="Times New Roman" pitchFamily="-60" charset="0"/>
                <a:ea typeface="Times New Roman" pitchFamily="-60" charset="0"/>
                <a:cs typeface="Times New Roman" pitchFamily="-60" charset="0"/>
              </a:rPr>
              <a:t> Kelly</a:t>
            </a:r>
          </a:p>
        </p:txBody>
      </p:sp>
      <p:sp>
        <p:nvSpPr>
          <p:cNvPr id="8" name="Rectangle 7"/>
          <p:cNvSpPr/>
          <p:nvPr/>
        </p:nvSpPr>
        <p:spPr>
          <a:xfrm>
            <a:off x="2786063" y="3143250"/>
            <a:ext cx="4572000" cy="14773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b="1" dirty="0">
                <a:solidFill>
                  <a:srgbClr val="0070C0"/>
                </a:solidFill>
                <a:latin typeface="Arial" charset="0"/>
                <a:ea typeface="+mn-ea"/>
                <a:cs typeface="+mn-cs"/>
              </a:rPr>
              <a:t>Principles for effective learning for university </a:t>
            </a:r>
            <a:r>
              <a:rPr lang="en-AU" b="1" dirty="0" smtClean="0">
                <a:solidFill>
                  <a:srgbClr val="0070C0"/>
                </a:solidFill>
                <a:latin typeface="Arial" charset="0"/>
                <a:ea typeface="+mn-ea"/>
                <a:cs typeface="+mn-cs"/>
              </a:rPr>
              <a:t>students</a:t>
            </a:r>
            <a:endParaRPr lang="en-US" b="1" dirty="0" smtClean="0">
              <a:solidFill>
                <a:srgbClr val="0070C0"/>
              </a:solidFill>
              <a:latin typeface="Arial" charset="0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13000"/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Interaction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63" y="1928813"/>
            <a:ext cx="7615237" cy="4197350"/>
          </a:xfrm>
        </p:spPr>
        <p:txBody>
          <a:bodyPr rtlCol="0">
            <a:normAutofit lnSpcReduction="10000"/>
          </a:bodyPr>
          <a:lstStyle/>
          <a:p>
            <a:pPr marL="342900" lvl="2" indent="-3429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200" dirty="0" smtClean="0">
                <a:latin typeface="Arial" charset="0"/>
                <a:ea typeface="+mn-ea"/>
                <a:cs typeface="Times New Roman" pitchFamily="18" charset="0"/>
              </a:rPr>
              <a:t>4.	</a:t>
            </a:r>
            <a:r>
              <a:rPr lang="en-AU" sz="3200" dirty="0" smtClean="0">
                <a:latin typeface="Arial" charset="0"/>
                <a:ea typeface="+mn-ea"/>
              </a:rPr>
              <a:t>University students benefit from </a:t>
            </a:r>
            <a:r>
              <a:rPr lang="en-AU" sz="32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</a:rPr>
              <a:t>interaction with others </a:t>
            </a:r>
            <a:r>
              <a:rPr lang="en-AU" sz="3200" dirty="0" smtClean="0">
                <a:latin typeface="Arial" charset="0"/>
                <a:ea typeface="+mn-ea"/>
              </a:rPr>
              <a:t>undertaking the </a:t>
            </a:r>
            <a:r>
              <a:rPr lang="en-AU" sz="32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</a:rPr>
              <a:t>same learning experience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Diversity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63" y="1928813"/>
            <a:ext cx="7615237" cy="4197350"/>
          </a:xfrm>
        </p:spPr>
        <p:txBody>
          <a:bodyPr rtlCol="0">
            <a:normAutofit/>
          </a:bodyPr>
          <a:lstStyle/>
          <a:p>
            <a:pPr marL="342900" lvl="2" indent="-3429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200" dirty="0" smtClean="0">
                <a:latin typeface="Arial" charset="0"/>
                <a:ea typeface="+mn-ea"/>
                <a:cs typeface="Times New Roman" pitchFamily="18" charset="0"/>
              </a:rPr>
              <a:t>5.	</a:t>
            </a:r>
            <a:r>
              <a:rPr lang="en-AU" sz="3200" dirty="0" smtClean="0">
                <a:latin typeface="Arial" charset="0"/>
                <a:ea typeface="+mn-ea"/>
              </a:rPr>
              <a:t>University students expect </a:t>
            </a:r>
            <a:r>
              <a:rPr lang="en-AU" sz="32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</a:rPr>
              <a:t>differing perspectives and backgrounds </a:t>
            </a:r>
            <a:r>
              <a:rPr lang="en-AU" sz="3200" dirty="0" smtClean="0">
                <a:latin typeface="Arial" charset="0"/>
                <a:ea typeface="+mn-ea"/>
              </a:rPr>
              <a:t>to be afforded </a:t>
            </a:r>
            <a:r>
              <a:rPr lang="en-AU" sz="32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</a:rPr>
              <a:t>equal legitimacy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Relevance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928813"/>
            <a:ext cx="7543800" cy="4197350"/>
          </a:xfrm>
        </p:spPr>
        <p:txBody>
          <a:bodyPr rtlCol="0">
            <a:normAutofit/>
          </a:bodyPr>
          <a:lstStyle/>
          <a:p>
            <a:pPr marL="342900" lvl="2" indent="-3429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200" dirty="0" smtClean="0">
                <a:latin typeface="Arial" charset="0"/>
                <a:ea typeface="+mn-ea"/>
                <a:cs typeface="Times New Roman" pitchFamily="18" charset="0"/>
              </a:rPr>
              <a:t>6.	</a:t>
            </a:r>
            <a:r>
              <a:rPr lang="en-AU" sz="3200" dirty="0" smtClean="0">
                <a:latin typeface="Arial" charset="0"/>
                <a:ea typeface="+mn-ea"/>
              </a:rPr>
              <a:t>University students are more ‘ready to learn’ when the learning event has </a:t>
            </a:r>
            <a:r>
              <a:rPr lang="en-AU" sz="32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</a:rPr>
              <a:t>direct relevance to their real-life situations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Reflection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00250"/>
            <a:ext cx="7543800" cy="4125913"/>
          </a:xfrm>
        </p:spPr>
        <p:txBody>
          <a:bodyPr rtlCol="0">
            <a:normAutofit lnSpcReduction="10000"/>
          </a:bodyPr>
          <a:lstStyle/>
          <a:p>
            <a:pPr marL="342900" lvl="2" indent="-3429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200" dirty="0" smtClean="0">
                <a:latin typeface="Arial" charset="0"/>
                <a:ea typeface="+mn-ea"/>
                <a:cs typeface="Times New Roman" pitchFamily="18" charset="0"/>
              </a:rPr>
              <a:t>7.	</a:t>
            </a:r>
            <a:r>
              <a:rPr lang="en-AU" sz="3200" dirty="0" smtClean="0">
                <a:latin typeface="Arial" charset="0"/>
                <a:ea typeface="+mn-ea"/>
              </a:rPr>
              <a:t>University students’ learning is motivated and enhanced through the </a:t>
            </a:r>
            <a:r>
              <a:rPr lang="en-AU" sz="32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</a:rPr>
              <a:t>processes of ‘reflection’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Internal motivators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38" y="1600200"/>
            <a:ext cx="8043862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>
                <a:latin typeface="Arial" charset="0"/>
              </a:rPr>
              <a:t>8.</a:t>
            </a:r>
            <a:r>
              <a:rPr lang="en-AU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‘Internal motivators’ </a:t>
            </a:r>
            <a:r>
              <a:rPr lang="en-AU" dirty="0" smtClean="0">
                <a:latin typeface="Arial" charset="0"/>
                <a:ea typeface="+mn-ea"/>
                <a:cs typeface="+mn-cs"/>
              </a:rPr>
              <a:t>are the most potent for university students</a:t>
            </a:r>
            <a:endParaRPr lang="en-AU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>
                <a:solidFill>
                  <a:srgbClr val="0000FF"/>
                </a:solidFill>
                <a:ea typeface="+mn-ea"/>
                <a:cs typeface="+mn-cs"/>
              </a:rPr>
              <a:t>Group work: what might internal motivators be?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internal motivators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>
                <a:latin typeface="Arial" charset="0"/>
              </a:rPr>
              <a:t>These include: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>
                <a:latin typeface="Arial" charset="0"/>
              </a:rPr>
              <a:t>Feeling of worth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>
                <a:latin typeface="Arial" charset="0"/>
              </a:rPr>
              <a:t>Self-esteem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>
                <a:latin typeface="Arial" charset="0"/>
              </a:rPr>
              <a:t>Status among peers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>
                <a:latin typeface="Arial" charset="0"/>
              </a:rPr>
              <a:t>Confidence</a:t>
            </a:r>
            <a:endParaRPr lang="en-US" dirty="0" smtClean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825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ea typeface="+mj-ea"/>
                <a:cs typeface="+mj-cs"/>
              </a:rPr>
              <a:t>Explaining Principle 1: the ‘Why’</a:t>
            </a:r>
            <a:endParaRPr lang="en-AU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153400" cy="5135563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000" b="1" dirty="0" smtClean="0">
                <a:latin typeface="Arial" charset="0"/>
                <a:ea typeface="+mn-ea"/>
                <a:cs typeface="+mn-cs"/>
              </a:rPr>
              <a:t>University students have a need to know why they need to learn something before undertaking to learn it</a:t>
            </a:r>
            <a:r>
              <a:rPr lang="en-AU" sz="3000" b="1" dirty="0" smtClean="0">
                <a:latin typeface="Arial" charset="0"/>
                <a:ea typeface="+mn-ea"/>
                <a:cs typeface="+mn-cs"/>
              </a:rPr>
              <a:t> </a:t>
            </a:r>
            <a:endParaRPr lang="en-AU" sz="3000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Action plan</a:t>
            </a:r>
            <a:r>
              <a:rPr lang="en-AU" sz="3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: </a:t>
            </a:r>
            <a:r>
              <a:rPr lang="en-AU" sz="3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Learning goals, objectives and values should be clearly communicated as an initial component of the learning program.</a:t>
            </a:r>
            <a:endParaRPr lang="en-US" sz="3000" dirty="0" smtClean="0">
              <a:solidFill>
                <a:schemeClr val="accent2">
                  <a:lumMod val="75000"/>
                </a:schemeClr>
              </a:solidFill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1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4221163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4000" b="1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3636" b="1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3636" b="1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789" b="1" dirty="0" smtClean="0">
                <a:latin typeface="Arial" charset="0"/>
                <a:ea typeface="+mn-ea"/>
                <a:cs typeface="+mn-cs"/>
              </a:rPr>
              <a:t>University students</a:t>
            </a:r>
            <a:r>
              <a:rPr lang="en-AU" sz="3789" b="1" dirty="0" smtClean="0">
                <a:latin typeface="Arial" charset="0"/>
                <a:ea typeface="+mn-ea"/>
                <a:cs typeface="+mn-cs"/>
              </a:rPr>
              <a:t> enjoy </a:t>
            </a:r>
            <a:r>
              <a:rPr lang="en-AU" sz="3789" b="1" dirty="0" smtClean="0">
                <a:latin typeface="Arial" charset="0"/>
                <a:ea typeface="+mn-ea"/>
                <a:cs typeface="+mn-cs"/>
              </a:rPr>
              <a:t>self-directed learning</a:t>
            </a:r>
            <a:endParaRPr lang="en-AU" sz="3789" b="1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AU" sz="3789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3789" dirty="0" smtClean="0">
                <a:latin typeface="Arial" charset="0"/>
                <a:ea typeface="+mn-ea"/>
                <a:cs typeface="+mn-cs"/>
              </a:rPr>
              <a:t>Prior conditioning as dependent learners, largely gained through</a:t>
            </a:r>
            <a:r>
              <a:rPr lang="en-AU" sz="3789" dirty="0" smtClean="0">
                <a:latin typeface="Arial" charset="0"/>
                <a:ea typeface="+mn-ea"/>
                <a:cs typeface="+mn-cs"/>
              </a:rPr>
              <a:t> their childhood schooling</a:t>
            </a:r>
            <a:r>
              <a:rPr lang="en-AU" sz="3789" dirty="0" smtClean="0">
                <a:latin typeface="Arial" charset="0"/>
                <a:ea typeface="+mn-ea"/>
                <a:cs typeface="+mn-cs"/>
              </a:rPr>
              <a:t>,</a:t>
            </a:r>
            <a:r>
              <a:rPr lang="en-AU" sz="3789" dirty="0" smtClean="0">
                <a:latin typeface="Arial" charset="0"/>
                <a:ea typeface="+mn-ea"/>
                <a:cs typeface="+mn-cs"/>
              </a:rPr>
              <a:t> means that </a:t>
            </a:r>
            <a:r>
              <a:rPr lang="en-AU" sz="3789" dirty="0" smtClean="0">
                <a:latin typeface="Arial" charset="0"/>
                <a:ea typeface="+mn-ea"/>
                <a:cs typeface="+mn-cs"/>
              </a:rPr>
              <a:t>university students – particularly at undergraduate level –</a:t>
            </a:r>
            <a:r>
              <a:rPr lang="en-AU" sz="3789" dirty="0" smtClean="0">
                <a:latin typeface="Arial" charset="0"/>
                <a:ea typeface="+mn-ea"/>
                <a:cs typeface="+mn-cs"/>
              </a:rPr>
              <a:t> need to </a:t>
            </a:r>
            <a:r>
              <a:rPr lang="en-AU" sz="3789" dirty="0" smtClean="0">
                <a:latin typeface="Arial" charset="0"/>
                <a:ea typeface="+mn-ea"/>
                <a:cs typeface="+mn-cs"/>
              </a:rPr>
              <a:t>be</a:t>
            </a:r>
            <a:r>
              <a:rPr lang="en-AU" sz="3789" dirty="0" smtClean="0">
                <a:latin typeface="Arial" charset="0"/>
                <a:ea typeface="+mn-ea"/>
                <a:cs typeface="+mn-cs"/>
              </a:rPr>
              <a:t> shown HOW to be independent learners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3789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789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Action plan:</a:t>
            </a:r>
            <a:r>
              <a:rPr lang="en-AU" sz="3789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AU" sz="3789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As far as possible, university programs should be designed to allow students to take responsibility for their own learning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3789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3789" dirty="0" smtClean="0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4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400" dirty="0"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457200"/>
            <a:ext cx="1114719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latin typeface="Arial" charset="0"/>
              </a:rPr>
              <a:t>Explaining principle 2: enjoyment = self-directed</a:t>
            </a:r>
          </a:p>
          <a:p>
            <a:r>
              <a:rPr lang="en-AU" b="1" dirty="0" smtClean="0">
                <a:latin typeface="Arial" charset="0"/>
              </a:rPr>
              <a:t> learning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ea typeface="+mj-ea"/>
                <a:cs typeface="+mj-cs"/>
              </a:rPr>
              <a:t>Explaining principle 3: experience</a:t>
            </a:r>
            <a:endParaRPr lang="en-AU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8153400" cy="53641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000" b="1" dirty="0" smtClean="0">
                <a:latin typeface="Arial" charset="0"/>
                <a:ea typeface="+mn-ea"/>
                <a:cs typeface="+mn-cs"/>
              </a:rPr>
              <a:t>University students have significant differences in the quantity and quality of their experience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3600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What are the kinds of experiences your students might have had, in contrast with the experience with which they come to childhood schooling?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Action Plan: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University programs </a:t>
            </a:r>
            <a:r>
              <a:rPr lang="en-AU" sz="3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should provide options for individualised approaches and strategies for the learning paths of individual students</a:t>
            </a:r>
            <a:endParaRPr lang="en-US" sz="3000" dirty="0" smtClean="0">
              <a:solidFill>
                <a:schemeClr val="accent2">
                  <a:lumMod val="75000"/>
                </a:schemeClr>
              </a:solidFill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1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11788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300" b="1" dirty="0" smtClean="0">
                <a:ea typeface="+mn-ea"/>
                <a:cs typeface="+mn-cs"/>
              </a:rPr>
              <a:t> </a:t>
            </a:r>
            <a:r>
              <a:rPr lang="en-AU" sz="3300" b="1" dirty="0" smtClean="0">
                <a:latin typeface="Arial" charset="0"/>
                <a:ea typeface="+mn-ea"/>
                <a:cs typeface="+mn-cs"/>
              </a:rPr>
              <a:t>University students benefit from interaction with others undertaking the same learning experience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3600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AU" dirty="0" smtClean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How can students learn from each other?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3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Action Plan:</a:t>
            </a:r>
            <a:r>
              <a:rPr lang="en-AU" sz="33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AU" sz="33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The design and development of learning products should</a:t>
            </a:r>
            <a:r>
              <a:rPr lang="en-AU" sz="33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emphasise </a:t>
            </a:r>
            <a:r>
              <a:rPr lang="en-AU" sz="3300" i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experiential</a:t>
            </a:r>
            <a:r>
              <a:rPr lang="en-AU" sz="33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AU" sz="33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learning over</a:t>
            </a:r>
            <a:r>
              <a:rPr lang="en-AU" sz="33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simple transmission of knowledge, </a:t>
            </a:r>
            <a:r>
              <a:rPr lang="en-AU" sz="33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and place an emphasis on peer-helping techniques </a:t>
            </a:r>
            <a:endParaRPr lang="en-US" sz="3300" dirty="0" smtClean="0">
              <a:solidFill>
                <a:schemeClr val="accent2">
                  <a:lumMod val="75000"/>
                </a:schemeClr>
              </a:solidFill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2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200" dirty="0" smtClean="0">
                <a:ea typeface="+mn-ea"/>
                <a:cs typeface="+mn-cs"/>
              </a:rPr>
              <a:t>M</a:t>
            </a:r>
            <a:endParaRPr lang="en-AU" sz="1200" dirty="0"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152400"/>
            <a:ext cx="6727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Explaining Principle 4: learning from peers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We need to understand effective learning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>
                <a:latin typeface="Arial" charset="0"/>
                <a:ea typeface="+mn-ea"/>
                <a:cs typeface="+mn-cs"/>
              </a:rPr>
              <a:t>	There is a lack of </a:t>
            </a:r>
            <a:r>
              <a:rPr lang="en-AU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sound </a:t>
            </a:r>
            <a:r>
              <a:rPr lang="en-AU" dirty="0" smtClean="0">
                <a:latin typeface="Arial" charset="0"/>
                <a:ea typeface="+mn-ea"/>
                <a:cs typeface="+mn-cs"/>
              </a:rPr>
              <a:t>and </a:t>
            </a:r>
            <a:r>
              <a:rPr lang="en-AU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rigorous </a:t>
            </a:r>
            <a:r>
              <a:rPr lang="en-AU" dirty="0" smtClean="0">
                <a:latin typeface="Arial" charset="0"/>
                <a:ea typeface="+mn-ea"/>
                <a:cs typeface="+mn-cs"/>
              </a:rPr>
              <a:t>research into the processes that actually promote effective learning among university students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ea typeface="+mj-ea"/>
                <a:cs typeface="+mj-cs"/>
              </a:rPr>
              <a:t>Explaining principle 5: diversity</a:t>
            </a:r>
            <a:endParaRPr lang="en-AU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411788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4500" b="1" dirty="0" smtClean="0">
                <a:latin typeface="Arial" charset="0"/>
                <a:ea typeface="+mn-ea"/>
                <a:cs typeface="+mn-cs"/>
              </a:rPr>
              <a:t>University students expect differing perspectives and backgrounds to be</a:t>
            </a:r>
            <a:r>
              <a:rPr lang="en-AU" sz="4500" b="1" dirty="0" smtClean="0">
                <a:latin typeface="Arial" charset="0"/>
                <a:ea typeface="+mn-ea"/>
                <a:cs typeface="+mn-cs"/>
              </a:rPr>
              <a:t> equally appreciated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4000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4000" dirty="0" smtClean="0">
                <a:latin typeface="Arial" charset="0"/>
                <a:ea typeface="+mn-ea"/>
                <a:cs typeface="+mn-cs"/>
              </a:rPr>
              <a:t>If university learning ignores or </a:t>
            </a:r>
            <a:r>
              <a:rPr lang="en-AU" sz="4000" dirty="0" smtClean="0">
                <a:latin typeface="Arial" charset="0"/>
                <a:ea typeface="+mn-ea"/>
                <a:cs typeface="+mn-cs"/>
              </a:rPr>
              <a:t>devalues the students’ experiences, “they perceive this as not rejecting just their experience, but rejecting them as persons” (Knowles,1990)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4000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Action </a:t>
            </a:r>
            <a:r>
              <a:rPr lang="en-US" sz="45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plan</a:t>
            </a:r>
            <a:r>
              <a:rPr lang="en-US" sz="45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:</a:t>
            </a:r>
            <a:r>
              <a:rPr lang="en-US" sz="45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AU" sz="45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Learning products should be designed so as to emphasise the value and </a:t>
            </a:r>
            <a:r>
              <a:rPr lang="en-AU" sz="45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usefulness </a:t>
            </a:r>
            <a:r>
              <a:rPr lang="en-AU" sz="45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of the learner’s experience when undertaking the learning process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6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E</a:t>
            </a:r>
            <a:r>
              <a:rPr lang="en-AU" dirty="0" err="1" smtClean="0">
                <a:ea typeface="+mj-ea"/>
                <a:cs typeface="+mj-cs"/>
              </a:rPr>
              <a:t>xplaining</a:t>
            </a:r>
            <a:r>
              <a:rPr lang="en-AU" dirty="0" smtClean="0">
                <a:ea typeface="+mj-ea"/>
                <a:cs typeface="+mj-cs"/>
              </a:rPr>
              <a:t> principle 6: relevance</a:t>
            </a:r>
            <a:endParaRPr lang="en-AU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8077200" cy="53641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300" b="1" dirty="0" smtClean="0">
                <a:latin typeface="Arial" charset="0"/>
                <a:ea typeface="+mn-ea"/>
                <a:cs typeface="+mn-cs"/>
              </a:rPr>
              <a:t>University students are more ‘ready to learn’ when the</a:t>
            </a:r>
            <a:r>
              <a:rPr lang="en-AU" sz="3300" b="1" dirty="0" smtClean="0">
                <a:latin typeface="Arial" charset="0"/>
                <a:ea typeface="+mn-ea"/>
                <a:cs typeface="+mn-cs"/>
              </a:rPr>
              <a:t> subject has </a:t>
            </a:r>
            <a:r>
              <a:rPr lang="en-AU" sz="3300" b="1" dirty="0" smtClean="0">
                <a:latin typeface="Arial" charset="0"/>
                <a:ea typeface="+mn-ea"/>
                <a:cs typeface="+mn-cs"/>
              </a:rPr>
              <a:t>direct relevance to their real-life situations</a:t>
            </a:r>
            <a:endParaRPr lang="en-AU" sz="3300" b="1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AU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Action Plan:</a:t>
            </a:r>
            <a:r>
              <a:rPr lang="en-AU" sz="3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AU" sz="3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Programs should be designed so as to emphasise to the learners that the learning event has direct relevance to their real-life situations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1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Explaining </a:t>
            </a:r>
            <a:r>
              <a:rPr lang="en-AU" dirty="0" smtClean="0">
                <a:ea typeface="+mj-ea"/>
                <a:cs typeface="+mj-cs"/>
              </a:rPr>
              <a:t>principle 7: reflection</a:t>
            </a:r>
            <a:endParaRPr lang="en-AU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1178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4000" b="1" dirty="0" smtClean="0">
                <a:latin typeface="Arial" charset="0"/>
                <a:ea typeface="+mn-ea"/>
                <a:cs typeface="+mn-cs"/>
              </a:rPr>
              <a:t>University students’ learning is motivated and enhanced through the processes of ‘reflection’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4000" i="1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3400" dirty="0" smtClean="0">
                <a:latin typeface="Arial" charset="0"/>
                <a:ea typeface="+mn-ea"/>
                <a:cs typeface="+mn-cs"/>
              </a:rPr>
              <a:t>Reflection is about understanding and evaluating the meaning and relevance of the learning event in terms of the experiences and life situations of the learner (</a:t>
            </a:r>
            <a:r>
              <a:rPr lang="en-AU" sz="3400" dirty="0" err="1" smtClean="0">
                <a:latin typeface="Arial" charset="0"/>
                <a:ea typeface="+mn-ea"/>
                <a:cs typeface="+mn-cs"/>
              </a:rPr>
              <a:t>Schon</a:t>
            </a:r>
            <a:r>
              <a:rPr lang="en-AU" sz="3400" dirty="0" smtClean="0">
                <a:latin typeface="Arial" charset="0"/>
                <a:ea typeface="+mn-ea"/>
                <a:cs typeface="+mn-cs"/>
              </a:rPr>
              <a:t>, 1983)  </a:t>
            </a:r>
            <a:endParaRPr lang="en-AU" sz="3400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4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Action Plan:</a:t>
            </a:r>
            <a:r>
              <a:rPr lang="en-AU" sz="4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AU" sz="4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Reflective opportunities and challenges should be an integral design feature of the learning product </a:t>
            </a:r>
            <a:endParaRPr lang="en-US" sz="4000" dirty="0" smtClean="0">
              <a:solidFill>
                <a:schemeClr val="accent2">
                  <a:lumMod val="75000"/>
                </a:schemeClr>
              </a:solidFill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4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4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E</a:t>
            </a:r>
            <a:r>
              <a:rPr lang="en-AU" dirty="0" err="1" smtClean="0">
                <a:ea typeface="+mj-ea"/>
                <a:cs typeface="+mj-cs"/>
              </a:rPr>
              <a:t>xplaining</a:t>
            </a:r>
            <a:r>
              <a:rPr lang="en-AU" dirty="0" smtClean="0">
                <a:ea typeface="+mj-ea"/>
                <a:cs typeface="+mj-cs"/>
              </a:rPr>
              <a:t> principle 8: internal motivators</a:t>
            </a:r>
            <a:endParaRPr lang="en-AU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534035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4500" b="1" dirty="0" smtClean="0">
                <a:latin typeface="Arial" charset="0"/>
                <a:ea typeface="+mn-ea"/>
                <a:cs typeface="+mn-cs"/>
              </a:rPr>
              <a:t>‘Internal motivators’ are the most potent for university students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3800" dirty="0" smtClean="0">
                <a:latin typeface="Arial" charset="0"/>
                <a:ea typeface="+mn-ea"/>
                <a:cs typeface="+mn-cs"/>
              </a:rPr>
              <a:t>Internal motivators include self-esteem, recognition, better quality of life, increased job satisfaction, greater self-confidence, and self-actualisation (Maslow,1970)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3400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3800" dirty="0" smtClean="0">
                <a:latin typeface="Arial" charset="0"/>
                <a:ea typeface="+mn-ea"/>
                <a:cs typeface="+mn-cs"/>
              </a:rPr>
              <a:t>External motivators include better jobs, promotions, and higher salaries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4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Action plan</a:t>
            </a:r>
            <a:r>
              <a:rPr lang="en-AU" sz="4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:</a:t>
            </a:r>
            <a:r>
              <a:rPr lang="en-AU" sz="4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AU" sz="4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Programs should be designed so as to</a:t>
            </a:r>
            <a:r>
              <a:rPr lang="en-AU" sz="4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enhance </a:t>
            </a:r>
            <a:r>
              <a:rPr lang="en-AU" sz="4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‘internal’ motivators to learn, such as ensuring that the learner is exposed to success and is provided with positive feedback during the learning event.</a:t>
            </a:r>
            <a:endParaRPr lang="en-US" sz="4000" dirty="0" smtClean="0">
              <a:solidFill>
                <a:schemeClr val="accent2">
                  <a:lumMod val="75000"/>
                </a:schemeClr>
              </a:solidFill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6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6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/>
          <a:lstStyle/>
          <a:p>
            <a:pPr eaLnBrk="1" hangingPunct="1"/>
            <a:r>
              <a:rPr lang="en-AU" sz="3600" b="1" smtClean="0"/>
              <a:t>Learning</a:t>
            </a:r>
            <a:r>
              <a:rPr lang="en-AU" sz="3600" b="1" u="sng" smtClean="0">
                <a:latin typeface="Arial Narrow" pitchFamily="-60" charset="0"/>
              </a:rPr>
              <a:t>  </a:t>
            </a:r>
            <a:r>
              <a:rPr lang="en-AU" sz="3600" b="1" smtClean="0"/>
              <a:t>Retention</a:t>
            </a:r>
            <a:r>
              <a:rPr lang="en-AU" b="1" smtClean="0"/>
              <a:t/>
            </a:r>
            <a:br>
              <a:rPr lang="en-AU" b="1" smtClean="0"/>
            </a:br>
            <a:r>
              <a:rPr lang="en-US" sz="3100" smtClean="0"/>
              <a:t>associated with teaching/ learning processes</a:t>
            </a:r>
            <a:endParaRPr lang="en-AU" sz="310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 idx="1"/>
          </p:nvPr>
        </p:nvGraphicFramePr>
        <p:xfrm>
          <a:off x="1868488" y="1674813"/>
          <a:ext cx="5346700" cy="4468812"/>
        </p:xfrm>
        <a:graphic>
          <a:graphicData uri="http://schemas.openxmlformats.org/presentationml/2006/ole">
            <p:oleObj spid="_x0000_s1026" name="Slide" r:id="rId3" imgW="4521200" imgH="3378200" progId="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ChangeArrowheads="1"/>
          </p:cNvSpPr>
          <p:nvPr/>
        </p:nvSpPr>
        <p:spPr bwMode="auto">
          <a:xfrm>
            <a:off x="1905000" y="838200"/>
            <a:ext cx="442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folHlink"/>
                </a:solidFill>
                <a:latin typeface="ヒラギノ角ゴ Pro W3" pitchFamily="-60" charset="-128"/>
                <a:ea typeface="ヒラギノ角ゴ Pro W3" pitchFamily="-60" charset="-128"/>
                <a:cs typeface="ヒラギノ角ゴ Pro W3" pitchFamily="-60" charset="-128"/>
              </a:rPr>
              <a:t>GROUP WORK PRINCIPLE 1</a:t>
            </a:r>
          </a:p>
        </p:txBody>
      </p:sp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533400" y="1524000"/>
            <a:ext cx="7813675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 typeface="Arial" pitchFamily="-60" charset="0"/>
              <a:buNone/>
            </a:pPr>
            <a:endParaRPr lang="en-AU" sz="2800" dirty="0">
              <a:solidFill>
                <a:srgbClr val="953735"/>
              </a:solidFill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 typeface="Arial" pitchFamily="-60" charset="0"/>
              <a:buNone/>
            </a:pPr>
            <a:r>
              <a:rPr lang="en-AU" sz="2800" dirty="0">
                <a:solidFill>
                  <a:srgbClr val="0000FF"/>
                </a:solidFill>
              </a:rPr>
              <a:t>Break into small groups.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 typeface="Arial" pitchFamily="-60" charset="0"/>
              <a:buNone/>
            </a:pPr>
            <a:r>
              <a:rPr lang="en-AU" sz="2800" dirty="0">
                <a:solidFill>
                  <a:srgbClr val="0000FF"/>
                </a:solidFill>
              </a:rPr>
              <a:t>Consider your discipline and nominate five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 typeface="Arial" pitchFamily="-60" charset="0"/>
              <a:buNone/>
            </a:pPr>
            <a:r>
              <a:rPr lang="en-AU" sz="2800" dirty="0">
                <a:solidFill>
                  <a:srgbClr val="0000FF"/>
                </a:solidFill>
              </a:rPr>
              <a:t> learning tasks for first year students. Give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 typeface="Arial" pitchFamily="-60" charset="0"/>
              <a:buNone/>
            </a:pPr>
            <a:r>
              <a:rPr lang="en-AU" sz="2800" dirty="0">
                <a:solidFill>
                  <a:srgbClr val="0000FF"/>
                </a:solidFill>
              </a:rPr>
              <a:t>five reasons why students should learn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 typeface="Arial" pitchFamily="-60" charset="0"/>
              <a:buNone/>
            </a:pPr>
            <a:r>
              <a:rPr lang="en-AU" sz="2800" dirty="0">
                <a:solidFill>
                  <a:srgbClr val="0000FF"/>
                </a:solidFill>
              </a:rPr>
              <a:t>these tasks. Now nominate three tasks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 typeface="Arial" pitchFamily="-60" charset="0"/>
              <a:buNone/>
            </a:pPr>
            <a:r>
              <a:rPr lang="en-AU" sz="2800" dirty="0">
                <a:solidFill>
                  <a:srgbClr val="0000FF"/>
                </a:solidFill>
              </a:rPr>
              <a:t> that seem irrelevant. Give three reasons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 typeface="Arial" pitchFamily="-60" charset="0"/>
              <a:buNone/>
            </a:pPr>
            <a:r>
              <a:rPr lang="en-AU" sz="2800" dirty="0">
                <a:solidFill>
                  <a:srgbClr val="0000FF"/>
                </a:solidFill>
              </a:rPr>
              <a:t>why students should learn these things anyway.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ChangeArrowheads="1"/>
          </p:cNvSpPr>
          <p:nvPr/>
        </p:nvSpPr>
        <p:spPr bwMode="auto">
          <a:xfrm>
            <a:off x="2900363" y="1212850"/>
            <a:ext cx="442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folHlink"/>
                </a:solidFill>
                <a:latin typeface="ヒラギノ角ゴ Pro W3" pitchFamily="-60" charset="-128"/>
                <a:ea typeface="ヒラギノ角ゴ Pro W3" pitchFamily="-60" charset="-128"/>
                <a:cs typeface="ヒラギノ角ゴ Pro W3" pitchFamily="-60" charset="-128"/>
              </a:rPr>
              <a:t>GROUP WORK PRINCIPLE 2</a:t>
            </a:r>
          </a:p>
        </p:txBody>
      </p:sp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685800" y="2057400"/>
            <a:ext cx="84439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Consider 5 methods</a:t>
            </a:r>
            <a:r>
              <a:rPr lang="en-US" dirty="0" smtClean="0">
                <a:solidFill>
                  <a:srgbClr val="0000FF"/>
                </a:solidFill>
              </a:rPr>
              <a:t> through which </a:t>
            </a:r>
            <a:r>
              <a:rPr lang="en-US" dirty="0">
                <a:solidFill>
                  <a:srgbClr val="0000FF"/>
                </a:solidFill>
              </a:rPr>
              <a:t>first-year </a:t>
            </a:r>
            <a:r>
              <a:rPr lang="en-US" dirty="0" smtClean="0">
                <a:solidFill>
                  <a:srgbClr val="0000FF"/>
                </a:solidFill>
              </a:rPr>
              <a:t>students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in </a:t>
            </a:r>
            <a:r>
              <a:rPr lang="en-US" dirty="0" smtClean="0">
                <a:solidFill>
                  <a:srgbClr val="0000FF"/>
                </a:solidFill>
              </a:rPr>
              <a:t>your discipline </a:t>
            </a:r>
            <a:r>
              <a:rPr lang="en-US" dirty="0">
                <a:solidFill>
                  <a:srgbClr val="0000FF"/>
                </a:solidFill>
              </a:rPr>
              <a:t>can learn in self-directed ways.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ChangeArrowheads="1"/>
          </p:cNvSpPr>
          <p:nvPr/>
        </p:nvSpPr>
        <p:spPr bwMode="auto">
          <a:xfrm>
            <a:off x="1600200" y="1295400"/>
            <a:ext cx="544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ヒラギノ角ゴ Pro W3" pitchFamily="-60" charset="-128"/>
                <a:ea typeface="ヒラギノ角ゴ Pro W3" pitchFamily="-60" charset="-128"/>
                <a:cs typeface="ヒラギノ角ゴ Pro W3" pitchFamily="-60" charset="-128"/>
              </a:rPr>
              <a:t>GROUP WORK PRINCIPLE 3</a:t>
            </a:r>
          </a:p>
        </p:txBody>
      </p:sp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838200" y="2314575"/>
            <a:ext cx="7893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What kinds of backgrounds do your students come from?</a:t>
            </a: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1143000" y="3686175"/>
            <a:ext cx="5707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How can you individualize their learning?</a:t>
            </a: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6535738" y="3708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ChangeArrowheads="1"/>
          </p:cNvSpPr>
          <p:nvPr/>
        </p:nvSpPr>
        <p:spPr bwMode="auto">
          <a:xfrm>
            <a:off x="1752600" y="1600200"/>
            <a:ext cx="3244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ヒラギノ角ゴ Pro W3" pitchFamily="-60" charset="-128"/>
                <a:ea typeface="ヒラギノ角ゴ Pro W3" pitchFamily="-60" charset="-128"/>
                <a:cs typeface="ヒラギノ角ゴ Pro W3" pitchFamily="-60" charset="-128"/>
              </a:rPr>
              <a:t>GROUP WORK PRINCIPLE 4</a:t>
            </a:r>
          </a:p>
        </p:txBody>
      </p:sp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905000" y="3228975"/>
            <a:ext cx="488922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Name 5 methods through which</a:t>
            </a:r>
          </a:p>
          <a:p>
            <a:r>
              <a:rPr lang="en-US">
                <a:solidFill>
                  <a:srgbClr val="0000FF"/>
                </a:solidFill>
              </a:rPr>
              <a:t> your students can learn via</a:t>
            </a:r>
          </a:p>
          <a:p>
            <a:r>
              <a:rPr lang="en-US">
                <a:solidFill>
                  <a:srgbClr val="0000FF"/>
                </a:solidFill>
              </a:rPr>
              <a:t> experience rather than via </a:t>
            </a:r>
          </a:p>
          <a:p>
            <a:r>
              <a:rPr lang="en-US">
                <a:solidFill>
                  <a:srgbClr val="0000FF"/>
                </a:solidFill>
              </a:rPr>
              <a:t>traditional knowledge transmission</a:t>
            </a:r>
            <a:endParaRPr lang="en-US" sz="1800">
              <a:solidFill>
                <a:srgbClr val="0000FF"/>
              </a:solidFill>
            </a:endParaRPr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6505575" y="42497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ChangeArrowheads="1"/>
          </p:cNvSpPr>
          <p:nvPr/>
        </p:nvSpPr>
        <p:spPr bwMode="auto">
          <a:xfrm>
            <a:off x="1981200" y="1400175"/>
            <a:ext cx="442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ヒラギノ角ゴ Pro W3" pitchFamily="-60" charset="-128"/>
                <a:ea typeface="ヒラギノ角ゴ Pro W3" pitchFamily="-60" charset="-128"/>
                <a:cs typeface="ヒラギノ角ゴ Pro W3" pitchFamily="-60" charset="-128"/>
              </a:rPr>
              <a:t>GROUP WORK PRINCIPLE 5</a:t>
            </a:r>
          </a:p>
        </p:txBody>
      </p:sp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447800" y="3000375"/>
            <a:ext cx="57788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How might Principle 5 address the needs</a:t>
            </a:r>
          </a:p>
          <a:p>
            <a:r>
              <a:rPr lang="en-US">
                <a:solidFill>
                  <a:srgbClr val="0000FF"/>
                </a:solidFill>
              </a:rPr>
              <a:t> of Saudi women learners?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Think fresh!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>
                <a:latin typeface="Arial" charset="0"/>
                <a:ea typeface="+mn-ea"/>
                <a:cs typeface="+mn-cs"/>
              </a:rPr>
              <a:t>	Much of what we think and do as academics in developing and implementing programs for university students is </a:t>
            </a:r>
            <a:r>
              <a:rPr lang="en-AU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based on intuition or out-dated assumptions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solidFill>
                <a:schemeClr val="accent2">
                  <a:lumMod val="75000"/>
                </a:schemeClr>
              </a:solidFill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solidFill>
                <a:schemeClr val="accent2">
                  <a:lumMod val="75000"/>
                </a:schemeClr>
              </a:solidFill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00" dirty="0" smtClean="0">
              <a:solidFill>
                <a:schemeClr val="accent2">
                  <a:lumMod val="75000"/>
                </a:schemeClr>
              </a:solidFill>
              <a:latin typeface="Arial" charset="0"/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ChangeArrowheads="1"/>
          </p:cNvSpPr>
          <p:nvPr/>
        </p:nvSpPr>
        <p:spPr bwMode="auto">
          <a:xfrm>
            <a:off x="1981200" y="1295400"/>
            <a:ext cx="442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ヒラギノ角ゴ Pro W3" pitchFamily="-60" charset="-128"/>
                <a:ea typeface="ヒラギノ角ゴ Pro W3" pitchFamily="-60" charset="-128"/>
                <a:cs typeface="ヒラギノ角ゴ Pro W3" pitchFamily="-60" charset="-128"/>
              </a:rPr>
              <a:t>GROUP WORK PRINCIPLE 6</a:t>
            </a: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1295400" y="2667000"/>
            <a:ext cx="4136769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What are some real-life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ituations </a:t>
            </a:r>
            <a:r>
              <a:rPr lang="en-US" dirty="0">
                <a:solidFill>
                  <a:srgbClr val="0000FF"/>
                </a:solidFill>
              </a:rPr>
              <a:t>that</a:t>
            </a:r>
            <a:r>
              <a:rPr lang="en-US" dirty="0" smtClean="0">
                <a:solidFill>
                  <a:srgbClr val="0000FF"/>
                </a:solidFill>
              </a:rPr>
              <a:t> are relevant </a:t>
            </a:r>
            <a:r>
              <a:rPr lang="en-US" dirty="0">
                <a:solidFill>
                  <a:srgbClr val="0000FF"/>
                </a:solidFill>
              </a:rPr>
              <a:t>to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tudents </a:t>
            </a:r>
            <a:r>
              <a:rPr lang="en-US" dirty="0">
                <a:solidFill>
                  <a:srgbClr val="0000FF"/>
                </a:solidFill>
              </a:rPr>
              <a:t>in your discipline?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ChangeArrowheads="1"/>
          </p:cNvSpPr>
          <p:nvPr/>
        </p:nvSpPr>
        <p:spPr bwMode="auto">
          <a:xfrm>
            <a:off x="1905000" y="1905000"/>
            <a:ext cx="442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folHlink"/>
                </a:solidFill>
                <a:latin typeface="ヒラギノ角ゴ Pro W3" pitchFamily="-60" charset="-128"/>
                <a:ea typeface="ヒラギノ角ゴ Pro W3" pitchFamily="-60" charset="-128"/>
                <a:cs typeface="ヒラギノ角ゴ Pro W3" pitchFamily="-60" charset="-128"/>
              </a:rPr>
              <a:t>GROUP WORK PRINCIPLE 7</a:t>
            </a:r>
          </a:p>
        </p:txBody>
      </p:sp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457200" y="3200400"/>
            <a:ext cx="15936913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pitchFamily="-60" charset="0"/>
              <a:buNone/>
            </a:pPr>
            <a:r>
              <a:rPr lang="en-AU" sz="2800" dirty="0">
                <a:solidFill>
                  <a:srgbClr val="0000FF"/>
                </a:solidFill>
              </a:rPr>
              <a:t>What are some reflective opportunities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-60" charset="0"/>
              <a:buNone/>
            </a:pPr>
            <a:r>
              <a:rPr lang="en-AU" sz="2800" dirty="0">
                <a:solidFill>
                  <a:srgbClr val="0000FF"/>
                </a:solidFill>
              </a:rPr>
              <a:t>and challenges that can be built into your </a:t>
            </a:r>
            <a:endParaRPr lang="en-AU" sz="2800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-60" charset="0"/>
              <a:buNone/>
            </a:pPr>
            <a:r>
              <a:rPr lang="en-AU" sz="2800" dirty="0">
                <a:solidFill>
                  <a:srgbClr val="0000FF"/>
                </a:solidFill>
              </a:rPr>
              <a:t>d</a:t>
            </a:r>
            <a:r>
              <a:rPr lang="en-AU" sz="2800" dirty="0" smtClean="0">
                <a:solidFill>
                  <a:srgbClr val="0000FF"/>
                </a:solidFill>
              </a:rPr>
              <a:t>iscipline </a:t>
            </a:r>
            <a:r>
              <a:rPr lang="en-AU" sz="2800" dirty="0">
                <a:solidFill>
                  <a:srgbClr val="0000FF"/>
                </a:solidFill>
              </a:rPr>
              <a:t>as integral design features of the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-60" charset="0"/>
              <a:buNone/>
            </a:pPr>
            <a:r>
              <a:rPr lang="en-AU" sz="2800" dirty="0">
                <a:solidFill>
                  <a:srgbClr val="0000FF"/>
                </a:solidFill>
              </a:rPr>
              <a:t>learning product?</a:t>
            </a:r>
            <a:endParaRPr lang="en-US" sz="2800" dirty="0">
              <a:solidFill>
                <a:srgbClr val="0000FF"/>
              </a:solidFill>
            </a:endParaRPr>
          </a:p>
          <a:p>
            <a:endParaRPr lang="en-US"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2057400" y="1524000"/>
            <a:ext cx="44698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ヒラギノ角ゴ Pro W3" pitchFamily="-60" charset="-128"/>
              </a:rPr>
              <a:t/>
            </a:r>
            <a:br>
              <a:rPr lang="en-US" dirty="0">
                <a:solidFill>
                  <a:srgbClr val="0000FF"/>
                </a:solidFill>
                <a:latin typeface="ヒラギノ角ゴ Pro W3" pitchFamily="-60" charset="-128"/>
              </a:rPr>
            </a:br>
            <a:r>
              <a:rPr lang="en-US" dirty="0">
                <a:solidFill>
                  <a:srgbClr val="0000FF"/>
                </a:solidFill>
                <a:latin typeface="ヒラギノ角ゴ Pro W3" pitchFamily="-60" charset="-128"/>
                <a:ea typeface="ヒラギノ角ゴ Pro W3" pitchFamily="-60" charset="-128"/>
                <a:cs typeface="ヒラギノ角ゴ Pro W3" pitchFamily="-60" charset="-128"/>
              </a:rPr>
              <a:t>GROUP WORK PRINCIPLE 8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2133600" y="3251200"/>
            <a:ext cx="368935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600" dirty="0">
                <a:solidFill>
                  <a:srgbClr val="0000FF"/>
                </a:solidFill>
              </a:rPr>
              <a:t>What are some internal </a:t>
            </a:r>
          </a:p>
          <a:p>
            <a:r>
              <a:rPr lang="en-US" sz="2600" dirty="0">
                <a:solidFill>
                  <a:srgbClr val="0000FF"/>
                </a:solidFill>
              </a:rPr>
              <a:t>motivators for students </a:t>
            </a:r>
          </a:p>
          <a:p>
            <a:r>
              <a:rPr lang="en-US" sz="2600" dirty="0">
                <a:solidFill>
                  <a:srgbClr val="0000FF"/>
                </a:solidFill>
              </a:rPr>
              <a:t>in your discipline?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5410200"/>
            <a:ext cx="7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thanks to Prof Larry Smith for input into these slides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ea typeface="+mj-ea"/>
                <a:cs typeface="+mj-cs"/>
              </a:rPr>
              <a:t>Not all students are alike</a:t>
            </a:r>
            <a:endParaRPr lang="en-AU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8077200" cy="53641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400" dirty="0" smtClean="0">
                <a:latin typeface="Arial" charset="0"/>
                <a:ea typeface="+mn-ea"/>
                <a:cs typeface="+mn-cs"/>
              </a:rPr>
              <a:t>Little research has been undertaken to understand if and how learning might occur differently for: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400" dirty="0" smtClean="0">
              <a:latin typeface="Arial" charset="0"/>
              <a:ea typeface="+mn-ea"/>
              <a:cs typeface="+mn-cs"/>
            </a:endParaRPr>
          </a:p>
          <a:p>
            <a:pPr marL="668338" lvl="2" indent="-287338" eaLnBrk="1" fontAlgn="auto" hangingPunct="1">
              <a:spcAft>
                <a:spcPts val="0"/>
              </a:spcAft>
              <a:buFont typeface="Symbol" pitchFamily="18" charset="2"/>
              <a:buChar char="·"/>
              <a:defRPr/>
            </a:pPr>
            <a:r>
              <a:rPr lang="en-AU" dirty="0">
                <a:latin typeface="Arial" charset="0"/>
                <a:ea typeface="+mn-ea"/>
              </a:rPr>
              <a:t>Students at different award levels (Bachelors, Masters, Doctoral)</a:t>
            </a:r>
          </a:p>
          <a:p>
            <a:pPr marL="668338" lvl="2" indent="-287338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en-AU" dirty="0">
              <a:latin typeface="Arial" charset="0"/>
              <a:ea typeface="+mn-ea"/>
            </a:endParaRPr>
          </a:p>
          <a:p>
            <a:pPr marL="668338" lvl="2" indent="-287338" eaLnBrk="1" fontAlgn="auto" hangingPunct="1">
              <a:spcAft>
                <a:spcPts val="0"/>
              </a:spcAft>
              <a:buFont typeface="Symbol" pitchFamily="18" charset="2"/>
              <a:buChar char="·"/>
              <a:defRPr/>
            </a:pPr>
            <a:r>
              <a:rPr lang="en-AU" dirty="0">
                <a:latin typeface="Arial" charset="0"/>
                <a:ea typeface="+mn-ea"/>
              </a:rPr>
              <a:t>Students at different stages of a course</a:t>
            </a:r>
          </a:p>
          <a:p>
            <a:pPr marL="668338" lvl="2" indent="-287338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en-AU" dirty="0">
              <a:latin typeface="Arial" charset="0"/>
              <a:ea typeface="+mn-ea"/>
            </a:endParaRPr>
          </a:p>
          <a:p>
            <a:pPr marL="668338" lvl="2" indent="-287338" eaLnBrk="1" fontAlgn="auto" hangingPunct="1">
              <a:spcAft>
                <a:spcPts val="0"/>
              </a:spcAft>
              <a:buFont typeface="Symbol" pitchFamily="18" charset="2"/>
              <a:buChar char="·"/>
              <a:defRPr/>
            </a:pPr>
            <a:r>
              <a:rPr lang="en-AU" dirty="0">
                <a:latin typeface="Arial" charset="0"/>
                <a:ea typeface="+mn-ea"/>
              </a:rPr>
              <a:t>Students of different ages</a:t>
            </a:r>
          </a:p>
          <a:p>
            <a:pPr marL="668338" lvl="2" indent="-287338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en-AU" dirty="0">
              <a:latin typeface="Arial" charset="0"/>
              <a:ea typeface="+mn-ea"/>
            </a:endParaRPr>
          </a:p>
          <a:p>
            <a:pPr marL="668338" lvl="2" indent="-28733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>
                <a:latin typeface="Symbol" pitchFamily="18" charset="2"/>
                <a:ea typeface="+mn-ea"/>
                <a:cs typeface="Times New Roman" pitchFamily="18" charset="0"/>
                <a:sym typeface="Symbol" pitchFamily="18" charset="2"/>
              </a:rPr>
              <a:t>	</a:t>
            </a:r>
            <a:r>
              <a:rPr lang="en-AU" dirty="0">
                <a:latin typeface="Arial" charset="0"/>
                <a:ea typeface="+mn-ea"/>
              </a:rPr>
              <a:t>Students of different enrolment status (internal, external, part-time, distance or totally off-campus)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your students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Break into groups of 4. Define 5 key qualities of students in your discipline.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Key Principles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1688" y="2357438"/>
            <a:ext cx="5286375" cy="37687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b="1" dirty="0" smtClean="0">
                <a:latin typeface="Arial" charset="0"/>
                <a:ea typeface="+mn-ea"/>
                <a:cs typeface="+mn-cs"/>
              </a:rPr>
              <a:t>	There are eight key principles of teaching and learning: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ea typeface="+mj-ea"/>
                <a:cs typeface="+mj-cs"/>
              </a:rPr>
              <a:t>WHY</a:t>
            </a:r>
            <a:endParaRPr lang="en-AU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88" y="2357438"/>
            <a:ext cx="7286625" cy="3768725"/>
          </a:xfrm>
        </p:spPr>
        <p:txBody>
          <a:bodyPr rtlCol="0">
            <a:normAutofit lnSpcReduction="10000"/>
          </a:bodyPr>
          <a:lstStyle/>
          <a:p>
            <a:pPr marL="342900" lvl="2" indent="-3429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200" dirty="0" smtClean="0">
                <a:latin typeface="Arial" charset="0"/>
                <a:ea typeface="+mn-ea"/>
                <a:cs typeface="Times New Roman" pitchFamily="18" charset="0"/>
              </a:rPr>
              <a:t>1.	</a:t>
            </a:r>
            <a:r>
              <a:rPr lang="en-AU" sz="3200" dirty="0" smtClean="0">
                <a:latin typeface="Arial" charset="0"/>
                <a:ea typeface="+mn-ea"/>
              </a:rPr>
              <a:t>University students have a need to know </a:t>
            </a:r>
            <a:r>
              <a:rPr lang="en-AU" sz="32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</a:rPr>
              <a:t>why they need to learn something </a:t>
            </a:r>
            <a:r>
              <a:rPr lang="en-AU" sz="3200" dirty="0" smtClean="0">
                <a:latin typeface="Arial" charset="0"/>
                <a:ea typeface="+mn-ea"/>
              </a:rPr>
              <a:t>before undertaking to learn it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What do students enjoy?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25" y="2071688"/>
            <a:ext cx="7429500" cy="4054475"/>
          </a:xfrm>
        </p:spPr>
        <p:txBody>
          <a:bodyPr rtlCol="0">
            <a:normAutofit lnSpcReduction="10000"/>
          </a:bodyPr>
          <a:lstStyle/>
          <a:p>
            <a:pPr marL="342900" lvl="2" indent="-3429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200" dirty="0" smtClean="0">
                <a:latin typeface="Arial" charset="0"/>
                <a:ea typeface="+mn-ea"/>
                <a:cs typeface="Times New Roman" pitchFamily="18" charset="0"/>
              </a:rPr>
              <a:t>2.	</a:t>
            </a:r>
            <a:r>
              <a:rPr lang="en-AU" sz="3200" dirty="0" smtClean="0">
                <a:latin typeface="Arial" charset="0"/>
                <a:ea typeface="+mn-ea"/>
              </a:rPr>
              <a:t>University students enjoy </a:t>
            </a:r>
            <a:r>
              <a:rPr lang="en-AU" sz="32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</a:rPr>
              <a:t>self-directed learning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Experience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63" y="1857375"/>
            <a:ext cx="7615237" cy="4268788"/>
          </a:xfrm>
        </p:spPr>
        <p:txBody>
          <a:bodyPr rtlCol="0">
            <a:normAutofit/>
          </a:bodyPr>
          <a:lstStyle/>
          <a:p>
            <a:pPr marL="342900" lvl="2" indent="-3429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200" dirty="0" smtClean="0">
                <a:latin typeface="Arial" charset="0"/>
                <a:ea typeface="+mn-ea"/>
                <a:cs typeface="Times New Roman" pitchFamily="18" charset="0"/>
              </a:rPr>
              <a:t>3.	</a:t>
            </a:r>
            <a:r>
              <a:rPr lang="en-AU" sz="3200" dirty="0" smtClean="0">
                <a:latin typeface="Arial" charset="0"/>
                <a:ea typeface="+mn-ea"/>
              </a:rPr>
              <a:t>University students have significant differences in </a:t>
            </a:r>
            <a:r>
              <a:rPr lang="en-AU" sz="32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+mn-ea"/>
              </a:rPr>
              <a:t>the quantity and quality of their experience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10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2700</TotalTime>
  <Words>1117</Words>
  <Application>Microsoft Office PowerPoint</Application>
  <PresentationFormat>On-screen Show (4:3)</PresentationFormat>
  <Paragraphs>194</Paragraphs>
  <Slides>32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Slide</vt:lpstr>
      <vt:lpstr>Slide 1</vt:lpstr>
      <vt:lpstr>We need to understand effective learning</vt:lpstr>
      <vt:lpstr>Think fresh!</vt:lpstr>
      <vt:lpstr>Not all students are alike</vt:lpstr>
      <vt:lpstr>What are your students like?</vt:lpstr>
      <vt:lpstr>Key Principles</vt:lpstr>
      <vt:lpstr>WHY</vt:lpstr>
      <vt:lpstr>What do students enjoy?</vt:lpstr>
      <vt:lpstr>Experience</vt:lpstr>
      <vt:lpstr>Interaction</vt:lpstr>
      <vt:lpstr>Diversity</vt:lpstr>
      <vt:lpstr>Relevance</vt:lpstr>
      <vt:lpstr>Reflection</vt:lpstr>
      <vt:lpstr>Internal motivators</vt:lpstr>
      <vt:lpstr>Key internal motivators</vt:lpstr>
      <vt:lpstr>Explaining Principle 1: the ‘Why’</vt:lpstr>
      <vt:lpstr>Slide 17</vt:lpstr>
      <vt:lpstr>Explaining principle 3: experience</vt:lpstr>
      <vt:lpstr>Slide 19</vt:lpstr>
      <vt:lpstr>Explaining principle 5: diversity</vt:lpstr>
      <vt:lpstr>Explaining principle 6: relevance</vt:lpstr>
      <vt:lpstr>Explaining principle 7: reflection</vt:lpstr>
      <vt:lpstr>Explaining principle 8: internal motivators</vt:lpstr>
      <vt:lpstr>Learning  Retention associated with teaching/ learning processes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Professor Larry SMITH University of New England</dc:title>
  <dc:creator> </dc:creator>
  <cp:lastModifiedBy>Paul Dresher</cp:lastModifiedBy>
  <cp:revision>89</cp:revision>
  <dcterms:created xsi:type="dcterms:W3CDTF">2011-04-02T00:12:16Z</dcterms:created>
  <dcterms:modified xsi:type="dcterms:W3CDTF">2011-04-03T15:22:08Z</dcterms:modified>
</cp:coreProperties>
</file>