
<file path=[Content_Types].xml><?xml version="1.0" encoding="utf-8"?>
<Types xmlns="http://schemas.openxmlformats.org/package/2006/content-types">
  <Override PartName="/ppt/slides/slide45.xml" ContentType="application/vnd.openxmlformats-officedocument.presentationml.slide+xml"/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41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slides/slide38.xml" ContentType="application/vnd.openxmlformats-officedocument.presentationml.slide+xml"/>
  <Override PartName="/ppt/diagrams/colors1.xml" ContentType="application/vnd.openxmlformats-officedocument.drawingml.diagramColors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Default Extension="jpeg" ContentType="image/jpeg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s/slide34.xml" ContentType="application/vnd.openxmlformats-officedocument.presentationml.slide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Override PartName="/ppt/slides/slide30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42.xml" ContentType="application/vnd.openxmlformats-officedocument.presentationml.slide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ppt/slides/slide39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Override PartName="/ppt/diagrams/layout1.xml" ContentType="application/vnd.openxmlformats-officedocument.drawingml.diagramLayout+xml"/>
  <Override PartName="/ppt/slideLayouts/slideLayout2.xml" ContentType="application/vnd.openxmlformats-officedocument.presentationml.slideLayout+xml"/>
  <Override PartName="/ppt/diagrams/quickStyle1.xml" ContentType="application/vnd.openxmlformats-officedocument.drawingml.diagramStyl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43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slides/slide44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6" r:id="rId2"/>
    <p:sldId id="263" r:id="rId3"/>
    <p:sldId id="269" r:id="rId4"/>
    <p:sldId id="265" r:id="rId5"/>
    <p:sldId id="266" r:id="rId6"/>
    <p:sldId id="267" r:id="rId7"/>
    <p:sldId id="268" r:id="rId8"/>
    <p:sldId id="270" r:id="rId9"/>
    <p:sldId id="271" r:id="rId10"/>
    <p:sldId id="272" r:id="rId11"/>
    <p:sldId id="273" r:id="rId12"/>
    <p:sldId id="274" r:id="rId13"/>
    <p:sldId id="279" r:id="rId14"/>
    <p:sldId id="280" r:id="rId15"/>
    <p:sldId id="281" r:id="rId16"/>
    <p:sldId id="282" r:id="rId17"/>
    <p:sldId id="284" r:id="rId18"/>
    <p:sldId id="285" r:id="rId19"/>
    <p:sldId id="286" r:id="rId20"/>
    <p:sldId id="290" r:id="rId21"/>
    <p:sldId id="292" r:id="rId22"/>
    <p:sldId id="294" r:id="rId23"/>
    <p:sldId id="296" r:id="rId24"/>
    <p:sldId id="309" r:id="rId25"/>
    <p:sldId id="302" r:id="rId26"/>
    <p:sldId id="288" r:id="rId27"/>
    <p:sldId id="258" r:id="rId28"/>
    <p:sldId id="259" r:id="rId29"/>
    <p:sldId id="260" r:id="rId30"/>
    <p:sldId id="261" r:id="rId31"/>
    <p:sldId id="262" r:id="rId32"/>
    <p:sldId id="297" r:id="rId33"/>
    <p:sldId id="298" r:id="rId34"/>
    <p:sldId id="299" r:id="rId35"/>
    <p:sldId id="310" r:id="rId36"/>
    <p:sldId id="300" r:id="rId37"/>
    <p:sldId id="303" r:id="rId38"/>
    <p:sldId id="304" r:id="rId39"/>
    <p:sldId id="305" r:id="rId40"/>
    <p:sldId id="311" r:id="rId41"/>
    <p:sldId id="306" r:id="rId42"/>
    <p:sldId id="307" r:id="rId43"/>
    <p:sldId id="308" r:id="rId44"/>
    <p:sldId id="264" r:id="rId45"/>
    <p:sldId id="312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502" autoAdjust="0"/>
    <p:restoredTop sz="94660"/>
  </p:normalViewPr>
  <p:slideViewPr>
    <p:cSldViewPr>
      <p:cViewPr varScale="1">
        <p:scale>
          <a:sx n="93" d="100"/>
          <a:sy n="93" d="100"/>
        </p:scale>
        <p:origin x="-7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slide" Target="slides/slide45.xml"/><Relationship Id="rId47" Type="http://schemas.openxmlformats.org/officeDocument/2006/relationships/printerSettings" Target="printerSettings/printerSettings1.bin"/><Relationship Id="rId48" Type="http://schemas.openxmlformats.org/officeDocument/2006/relationships/presProps" Target="presProps.xml"/><Relationship Id="rId49" Type="http://schemas.openxmlformats.org/officeDocument/2006/relationships/viewProps" Target="view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theme" Target="theme/theme1.xml"/><Relationship Id="rId5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8ADF6DD-0BB3-4AE5-95FA-EE1A44A4B8CF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BEB00B32-2C52-44CF-8A59-7C4B1F9D9F50}">
      <dgm:prSet phldrT="[Text]" custT="1"/>
      <dgm:spPr>
        <a:solidFill>
          <a:srgbClr val="00B050">
            <a:alpha val="50000"/>
          </a:srgbClr>
        </a:solidFill>
      </dgm:spPr>
      <dgm:t>
        <a:bodyPr/>
        <a:lstStyle/>
        <a:p>
          <a:r>
            <a:rPr lang="en-AU" sz="2000" dirty="0" smtClean="0"/>
            <a:t>Leadership</a:t>
          </a:r>
          <a:endParaRPr lang="en-AU" sz="2000" dirty="0"/>
        </a:p>
      </dgm:t>
    </dgm:pt>
    <dgm:pt modelId="{8FD87CFE-FB2D-4383-9E31-54653653C2BB}" type="parTrans" cxnId="{455AE4A1-C6D1-4D5D-8B1B-89E1C111C418}">
      <dgm:prSet/>
      <dgm:spPr/>
      <dgm:t>
        <a:bodyPr/>
        <a:lstStyle/>
        <a:p>
          <a:endParaRPr lang="en-AU"/>
        </a:p>
      </dgm:t>
    </dgm:pt>
    <dgm:pt modelId="{3D1176E1-35CF-4581-99BA-2E8A10A4D7F9}" type="sibTrans" cxnId="{455AE4A1-C6D1-4D5D-8B1B-89E1C111C418}">
      <dgm:prSet/>
      <dgm:spPr/>
      <dgm:t>
        <a:bodyPr/>
        <a:lstStyle/>
        <a:p>
          <a:endParaRPr lang="en-AU"/>
        </a:p>
      </dgm:t>
    </dgm:pt>
    <dgm:pt modelId="{3ADA7A4B-D990-484D-9455-010514B46AD7}">
      <dgm:prSet phldrT="[Text]" custT="1"/>
      <dgm:spPr/>
      <dgm:t>
        <a:bodyPr/>
        <a:lstStyle/>
        <a:p>
          <a:r>
            <a:rPr lang="en-AU" sz="2000" dirty="0" smtClean="0"/>
            <a:t>Management</a:t>
          </a:r>
          <a:endParaRPr lang="en-AU" sz="2000" dirty="0"/>
        </a:p>
      </dgm:t>
    </dgm:pt>
    <dgm:pt modelId="{65EAB25F-C436-457B-B957-FB9C7B266815}" type="parTrans" cxnId="{CB84325F-7E79-46C3-B919-17001C87B971}">
      <dgm:prSet/>
      <dgm:spPr/>
      <dgm:t>
        <a:bodyPr/>
        <a:lstStyle/>
        <a:p>
          <a:endParaRPr lang="en-AU"/>
        </a:p>
      </dgm:t>
    </dgm:pt>
    <dgm:pt modelId="{9F6161B2-436F-4533-B7A6-0D12AD526493}" type="sibTrans" cxnId="{CB84325F-7E79-46C3-B919-17001C87B971}">
      <dgm:prSet/>
      <dgm:spPr/>
      <dgm:t>
        <a:bodyPr/>
        <a:lstStyle/>
        <a:p>
          <a:endParaRPr lang="en-AU"/>
        </a:p>
      </dgm:t>
    </dgm:pt>
    <dgm:pt modelId="{98C662B0-2741-4F09-971D-B1EE0D527F8C}" type="pres">
      <dgm:prSet presAssocID="{68ADF6DD-0BB3-4AE5-95FA-EE1A44A4B8CF}" presName="compositeShape" presStyleCnt="0">
        <dgm:presLayoutVars>
          <dgm:chMax val="7"/>
          <dgm:dir/>
          <dgm:resizeHandles val="exact"/>
        </dgm:presLayoutVars>
      </dgm:prSet>
      <dgm:spPr/>
    </dgm:pt>
    <dgm:pt modelId="{85BC65DE-FE1A-4A46-A37C-681853C68C73}" type="pres">
      <dgm:prSet presAssocID="{BEB00B32-2C52-44CF-8A59-7C4B1F9D9F50}" presName="circ1" presStyleLbl="vennNode1" presStyleIdx="0" presStyleCnt="2"/>
      <dgm:spPr/>
      <dgm:t>
        <a:bodyPr/>
        <a:lstStyle/>
        <a:p>
          <a:endParaRPr lang="en-AU"/>
        </a:p>
      </dgm:t>
    </dgm:pt>
    <dgm:pt modelId="{003755FA-5458-485B-BDCC-B89FA88B24E0}" type="pres">
      <dgm:prSet presAssocID="{BEB00B32-2C52-44CF-8A59-7C4B1F9D9F50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89F81BED-5891-4F31-A866-8FD29DC8F35E}" type="pres">
      <dgm:prSet presAssocID="{3ADA7A4B-D990-484D-9455-010514B46AD7}" presName="circ2" presStyleLbl="vennNode1" presStyleIdx="1" presStyleCnt="2" custLinFactNeighborX="-2590" custLinFactNeighborY="-273"/>
      <dgm:spPr/>
      <dgm:t>
        <a:bodyPr/>
        <a:lstStyle/>
        <a:p>
          <a:endParaRPr lang="en-AU"/>
        </a:p>
      </dgm:t>
    </dgm:pt>
    <dgm:pt modelId="{D006A05C-5F3E-43F3-B65A-5BDAF840D45B}" type="pres">
      <dgm:prSet presAssocID="{3ADA7A4B-D990-484D-9455-010514B46AD7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9821AFEC-F13C-4356-82FD-28024CEB51F8}" type="presOf" srcId="{BEB00B32-2C52-44CF-8A59-7C4B1F9D9F50}" destId="{85BC65DE-FE1A-4A46-A37C-681853C68C73}" srcOrd="0" destOrd="0" presId="urn:microsoft.com/office/officeart/2005/8/layout/venn1"/>
    <dgm:cxn modelId="{751DA4D9-70AA-450B-A0EF-036175DFA2F5}" type="presOf" srcId="{3ADA7A4B-D990-484D-9455-010514B46AD7}" destId="{89F81BED-5891-4F31-A866-8FD29DC8F35E}" srcOrd="0" destOrd="0" presId="urn:microsoft.com/office/officeart/2005/8/layout/venn1"/>
    <dgm:cxn modelId="{DE9B32F7-A2F2-48BF-8E61-EF8D2EBC6EA3}" type="presOf" srcId="{68ADF6DD-0BB3-4AE5-95FA-EE1A44A4B8CF}" destId="{98C662B0-2741-4F09-971D-B1EE0D527F8C}" srcOrd="0" destOrd="0" presId="urn:microsoft.com/office/officeart/2005/8/layout/venn1"/>
    <dgm:cxn modelId="{4ECF1F17-5D56-4E1C-85A0-725834EC5F8A}" type="presOf" srcId="{3ADA7A4B-D990-484D-9455-010514B46AD7}" destId="{D006A05C-5F3E-43F3-B65A-5BDAF840D45B}" srcOrd="1" destOrd="0" presId="urn:microsoft.com/office/officeart/2005/8/layout/venn1"/>
    <dgm:cxn modelId="{CB84325F-7E79-46C3-B919-17001C87B971}" srcId="{68ADF6DD-0BB3-4AE5-95FA-EE1A44A4B8CF}" destId="{3ADA7A4B-D990-484D-9455-010514B46AD7}" srcOrd="1" destOrd="0" parTransId="{65EAB25F-C436-457B-B957-FB9C7B266815}" sibTransId="{9F6161B2-436F-4533-B7A6-0D12AD526493}"/>
    <dgm:cxn modelId="{05664109-22FF-45D6-92C9-B638F8EBF59C}" type="presOf" srcId="{BEB00B32-2C52-44CF-8A59-7C4B1F9D9F50}" destId="{003755FA-5458-485B-BDCC-B89FA88B24E0}" srcOrd="1" destOrd="0" presId="urn:microsoft.com/office/officeart/2005/8/layout/venn1"/>
    <dgm:cxn modelId="{455AE4A1-C6D1-4D5D-8B1B-89E1C111C418}" srcId="{68ADF6DD-0BB3-4AE5-95FA-EE1A44A4B8CF}" destId="{BEB00B32-2C52-44CF-8A59-7C4B1F9D9F50}" srcOrd="0" destOrd="0" parTransId="{8FD87CFE-FB2D-4383-9E31-54653653C2BB}" sibTransId="{3D1176E1-35CF-4581-99BA-2E8A10A4D7F9}"/>
    <dgm:cxn modelId="{CA8FC7D9-7457-468D-BDF9-900836898F76}" type="presParOf" srcId="{98C662B0-2741-4F09-971D-B1EE0D527F8C}" destId="{85BC65DE-FE1A-4A46-A37C-681853C68C73}" srcOrd="0" destOrd="0" presId="urn:microsoft.com/office/officeart/2005/8/layout/venn1"/>
    <dgm:cxn modelId="{6BA962CD-4A29-481F-9B8D-303097D36242}" type="presParOf" srcId="{98C662B0-2741-4F09-971D-B1EE0D527F8C}" destId="{003755FA-5458-485B-BDCC-B89FA88B24E0}" srcOrd="1" destOrd="0" presId="urn:microsoft.com/office/officeart/2005/8/layout/venn1"/>
    <dgm:cxn modelId="{4CC762E1-F4B3-4A4F-BC84-40C5F3AE46FF}" type="presParOf" srcId="{98C662B0-2741-4F09-971D-B1EE0D527F8C}" destId="{89F81BED-5891-4F31-A866-8FD29DC8F35E}" srcOrd="2" destOrd="0" presId="urn:microsoft.com/office/officeart/2005/8/layout/venn1"/>
    <dgm:cxn modelId="{0CB8B7F2-FEBB-4A4D-889C-254D7A91BD59}" type="presParOf" srcId="{98C662B0-2741-4F09-971D-B1EE0D527F8C}" destId="{D006A05C-5F3E-43F3-B65A-5BDAF840D45B}" srcOrd="3" destOrd="0" presId="urn:microsoft.com/office/officeart/2005/8/layout/venn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9540D-EE39-4FBD-9A5C-6877374C821D}" type="datetimeFigureOut">
              <a:rPr lang="en-US" smtClean="0"/>
              <a:pPr/>
              <a:t>4/3/11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24849-AA8D-426B-A197-6ADCB38E227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9540D-EE39-4FBD-9A5C-6877374C821D}" type="datetimeFigureOut">
              <a:rPr lang="en-US" smtClean="0"/>
              <a:pPr/>
              <a:t>4/3/11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24849-AA8D-426B-A197-6ADCB38E227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9540D-EE39-4FBD-9A5C-6877374C821D}" type="datetimeFigureOut">
              <a:rPr lang="en-US" smtClean="0"/>
              <a:pPr/>
              <a:t>4/3/11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24849-AA8D-426B-A197-6ADCB38E227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9540D-EE39-4FBD-9A5C-6877374C821D}" type="datetimeFigureOut">
              <a:rPr lang="en-US" smtClean="0"/>
              <a:pPr/>
              <a:t>4/3/11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24849-AA8D-426B-A197-6ADCB38E227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9540D-EE39-4FBD-9A5C-6877374C821D}" type="datetimeFigureOut">
              <a:rPr lang="en-US" smtClean="0"/>
              <a:pPr/>
              <a:t>4/3/11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24849-AA8D-426B-A197-6ADCB38E227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9540D-EE39-4FBD-9A5C-6877374C821D}" type="datetimeFigureOut">
              <a:rPr lang="en-US" smtClean="0"/>
              <a:pPr/>
              <a:t>4/3/11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24849-AA8D-426B-A197-6ADCB38E227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9540D-EE39-4FBD-9A5C-6877374C821D}" type="datetimeFigureOut">
              <a:rPr lang="en-US" smtClean="0"/>
              <a:pPr/>
              <a:t>4/3/11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24849-AA8D-426B-A197-6ADCB38E227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9540D-EE39-4FBD-9A5C-6877374C821D}" type="datetimeFigureOut">
              <a:rPr lang="en-US" smtClean="0"/>
              <a:pPr/>
              <a:t>4/3/11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24849-AA8D-426B-A197-6ADCB38E227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9540D-EE39-4FBD-9A5C-6877374C821D}" type="datetimeFigureOut">
              <a:rPr lang="en-US" smtClean="0"/>
              <a:pPr/>
              <a:t>4/3/11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24849-AA8D-426B-A197-6ADCB38E227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9540D-EE39-4FBD-9A5C-6877374C821D}" type="datetimeFigureOut">
              <a:rPr lang="en-US" smtClean="0"/>
              <a:pPr/>
              <a:t>4/3/11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24849-AA8D-426B-A197-6ADCB38E227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9540D-EE39-4FBD-9A5C-6877374C821D}" type="datetimeFigureOut">
              <a:rPr lang="en-US" smtClean="0"/>
              <a:pPr/>
              <a:t>4/3/11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24849-AA8D-426B-A197-6ADCB38E227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89540D-EE39-4FBD-9A5C-6877374C821D}" type="datetimeFigureOut">
              <a:rPr lang="en-US" smtClean="0"/>
              <a:pPr/>
              <a:t>4/3/11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24849-AA8D-426B-A197-6ADCB38E227E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1571635"/>
          </a:xfrm>
        </p:spPr>
        <p:txBody>
          <a:bodyPr>
            <a:normAutofit/>
          </a:bodyPr>
          <a:lstStyle/>
          <a:p>
            <a:r>
              <a:rPr lang="en-AU" sz="67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Dr </a:t>
            </a:r>
            <a:r>
              <a:rPr lang="en-AU" sz="67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Philippa</a:t>
            </a:r>
            <a:r>
              <a:rPr lang="en-AU" sz="67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7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Kelly</a:t>
            </a:r>
            <a:r>
              <a:rPr lang="en-AU" dirty="0" smtClean="0"/>
              <a:t/>
            </a:r>
            <a:br>
              <a:rPr lang="en-AU" dirty="0" smtClean="0"/>
            </a:br>
            <a:endParaRPr lang="en-AU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14686"/>
            <a:ext cx="6400800" cy="2786082"/>
          </a:xfrm>
        </p:spPr>
        <p:txBody>
          <a:bodyPr>
            <a:normAutofit/>
          </a:bodyPr>
          <a:lstStyle/>
          <a:p>
            <a:pPr algn="l">
              <a:spcBef>
                <a:spcPts val="0"/>
              </a:spcBef>
            </a:pPr>
            <a:endParaRPr lang="en-AU" sz="1000" dirty="0" smtClean="0">
              <a:solidFill>
                <a:srgbClr val="0070C0"/>
              </a:solidFill>
            </a:endParaRPr>
          </a:p>
          <a:p>
            <a:pPr algn="l">
              <a:spcBef>
                <a:spcPts val="0"/>
              </a:spcBef>
            </a:pPr>
            <a:endParaRPr lang="en-AU" sz="1000" dirty="0" smtClean="0">
              <a:solidFill>
                <a:srgbClr val="0070C0"/>
              </a:solidFill>
            </a:endParaRPr>
          </a:p>
          <a:p>
            <a:pPr algn="l">
              <a:spcBef>
                <a:spcPts val="0"/>
              </a:spcBef>
            </a:pPr>
            <a:endParaRPr lang="en-AU" sz="1000" dirty="0" smtClean="0">
              <a:solidFill>
                <a:srgbClr val="0070C0"/>
              </a:solidFill>
            </a:endParaRPr>
          </a:p>
          <a:p>
            <a:pPr algn="l">
              <a:spcBef>
                <a:spcPts val="0"/>
              </a:spcBef>
            </a:pPr>
            <a:endParaRPr lang="en-AU" sz="1000" dirty="0" smtClean="0">
              <a:solidFill>
                <a:srgbClr val="0070C0"/>
              </a:solidFill>
            </a:endParaRPr>
          </a:p>
          <a:p>
            <a:pPr>
              <a:spcBef>
                <a:spcPts val="0"/>
              </a:spcBef>
            </a:pPr>
            <a:r>
              <a:rPr lang="en-AU" b="1" dirty="0" smtClean="0">
                <a:solidFill>
                  <a:srgbClr val="7030A0"/>
                </a:solidFill>
              </a:rPr>
              <a:t>Leadership in academic settings</a:t>
            </a:r>
          </a:p>
          <a:p>
            <a:pPr algn="l">
              <a:spcBef>
                <a:spcPts val="0"/>
              </a:spcBef>
            </a:pPr>
            <a:endParaRPr lang="en-AU" sz="1000" dirty="0" smtClean="0">
              <a:solidFill>
                <a:srgbClr val="0070C0"/>
              </a:solidFill>
            </a:endParaRPr>
          </a:p>
          <a:p>
            <a:pPr algn="l">
              <a:spcBef>
                <a:spcPts val="0"/>
              </a:spcBef>
            </a:pPr>
            <a:endParaRPr lang="en-AU" sz="1000" dirty="0" smtClean="0">
              <a:solidFill>
                <a:srgbClr val="0070C0"/>
              </a:solidFill>
            </a:endParaRPr>
          </a:p>
          <a:p>
            <a:pPr algn="l">
              <a:spcBef>
                <a:spcPts val="0"/>
              </a:spcBef>
            </a:pPr>
            <a:endParaRPr lang="en-AU" sz="1000" dirty="0" smtClean="0">
              <a:solidFill>
                <a:srgbClr val="0070C0"/>
              </a:solidFill>
            </a:endParaRPr>
          </a:p>
          <a:p>
            <a:pPr algn="l">
              <a:spcBef>
                <a:spcPts val="0"/>
              </a:spcBef>
            </a:pPr>
            <a:endParaRPr lang="en-AU" sz="1000" dirty="0" smtClean="0">
              <a:solidFill>
                <a:srgbClr val="0070C0"/>
              </a:solidFill>
            </a:endParaRPr>
          </a:p>
          <a:p>
            <a:pPr algn="l">
              <a:spcBef>
                <a:spcPts val="0"/>
              </a:spcBef>
            </a:pPr>
            <a:endParaRPr lang="en-AU" sz="1000" dirty="0" smtClean="0">
              <a:solidFill>
                <a:srgbClr val="0070C0"/>
              </a:solidFill>
            </a:endParaRPr>
          </a:p>
          <a:p>
            <a:pPr algn="l">
              <a:spcBef>
                <a:spcPts val="0"/>
              </a:spcBef>
            </a:pPr>
            <a:endParaRPr lang="en-AU" sz="1000" dirty="0" smtClean="0">
              <a:solidFill>
                <a:srgbClr val="0070C0"/>
              </a:solidFill>
            </a:endParaRPr>
          </a:p>
          <a:p>
            <a:pPr algn="l">
              <a:spcBef>
                <a:spcPts val="0"/>
              </a:spcBef>
            </a:pPr>
            <a:endParaRPr lang="en-AU" sz="1000" dirty="0" smtClean="0">
              <a:solidFill>
                <a:srgbClr val="0070C0"/>
              </a:solidFill>
            </a:endParaRPr>
          </a:p>
          <a:p>
            <a:pPr algn="l">
              <a:spcBef>
                <a:spcPts val="0"/>
              </a:spcBef>
            </a:pPr>
            <a:endParaRPr lang="en-AU" sz="1000" dirty="0">
              <a:solidFill>
                <a:srgbClr val="0070C0"/>
              </a:solidFill>
            </a:endParaRPr>
          </a:p>
          <a:p>
            <a:pPr algn="l">
              <a:spcBef>
                <a:spcPts val="0"/>
              </a:spcBef>
            </a:pPr>
            <a:endParaRPr lang="en-AU" sz="1000" dirty="0" smtClean="0">
              <a:solidFill>
                <a:srgbClr val="0070C0"/>
              </a:solidFill>
            </a:endParaRPr>
          </a:p>
          <a:p>
            <a:pPr algn="l">
              <a:spcBef>
                <a:spcPts val="0"/>
              </a:spcBef>
            </a:pPr>
            <a:r>
              <a:rPr lang="en-AU" sz="1000" dirty="0" smtClean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000" dirty="0" err="1" smtClean="0">
                <a:solidFill>
                  <a:schemeClr val="bg1">
                    <a:lumMod val="50000"/>
                  </a:schemeClr>
                </a:solidFill>
              </a:rPr>
              <a:t>Najran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 University,2011, and many thanks </a:t>
            </a:r>
            <a:r>
              <a:rPr lang="en-US" sz="1000" smtClean="0">
                <a:solidFill>
                  <a:schemeClr val="bg1">
                    <a:lumMod val="50000"/>
                  </a:schemeClr>
                </a:solidFill>
              </a:rPr>
              <a:t>to  Professor 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Larry Smith for 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assistance with the preparation of these slides.)</a:t>
            </a:r>
            <a:endParaRPr lang="en-AU" sz="10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spcBef>
                <a:spcPts val="0"/>
              </a:spcBef>
            </a:pPr>
            <a:endParaRPr lang="en-AU" sz="2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5925"/>
            <a:ext cx="8229600" cy="3929091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AU" sz="2800" dirty="0" smtClean="0"/>
              <a:t>Leadership is about </a:t>
            </a:r>
            <a:r>
              <a:rPr lang="en-AU" sz="2800" dirty="0" smtClean="0">
                <a:solidFill>
                  <a:srgbClr val="7030A0"/>
                </a:solidFill>
              </a:rPr>
              <a:t>doing the right things</a:t>
            </a:r>
            <a:r>
              <a:rPr lang="en-AU" sz="2800" dirty="0" smtClean="0"/>
              <a:t>.</a:t>
            </a:r>
          </a:p>
          <a:p>
            <a:pPr algn="ctr">
              <a:buNone/>
            </a:pPr>
            <a:endParaRPr lang="en-AU" sz="2800" dirty="0" smtClean="0"/>
          </a:p>
          <a:p>
            <a:pPr algn="ctr">
              <a:buNone/>
            </a:pPr>
            <a:r>
              <a:rPr lang="en-AU" sz="2800" dirty="0" smtClean="0"/>
              <a:t>Management is about </a:t>
            </a:r>
            <a:r>
              <a:rPr lang="en-AU" sz="2800" dirty="0" smtClean="0">
                <a:solidFill>
                  <a:srgbClr val="7030A0"/>
                </a:solidFill>
              </a:rPr>
              <a:t>doing things right</a:t>
            </a:r>
            <a:r>
              <a:rPr lang="en-AU" sz="2800" dirty="0" smtClean="0"/>
              <a:t>.</a:t>
            </a:r>
          </a:p>
          <a:p>
            <a:pPr algn="ctr">
              <a:buNone/>
            </a:pPr>
            <a:endParaRPr lang="en-AU" dirty="0" smtClean="0"/>
          </a:p>
          <a:p>
            <a:pPr algn="ctr">
              <a:buNone/>
            </a:pPr>
            <a:r>
              <a:rPr lang="en-AU" sz="1600" dirty="0" smtClean="0"/>
              <a:t>Warren </a:t>
            </a:r>
            <a:r>
              <a:rPr lang="en-AU" sz="1600" dirty="0" err="1" smtClean="0"/>
              <a:t>Bennis</a:t>
            </a:r>
            <a:endParaRPr lang="en-AU" sz="1600" dirty="0" smtClean="0"/>
          </a:p>
          <a:p>
            <a:pPr>
              <a:buNone/>
            </a:pPr>
            <a:endParaRPr lang="en-AU" sz="1600" dirty="0" smtClean="0"/>
          </a:p>
          <a:p>
            <a:pPr>
              <a:buNone/>
            </a:pPr>
            <a:endParaRPr lang="en-AU" sz="1600" dirty="0" smtClean="0"/>
          </a:p>
          <a:p>
            <a:pPr>
              <a:buNone/>
            </a:pPr>
            <a:endParaRPr lang="en-AU" sz="1600" dirty="0" smtClean="0"/>
          </a:p>
          <a:p>
            <a:pPr>
              <a:buNone/>
            </a:pPr>
            <a:endParaRPr lang="en-AU" sz="1600" dirty="0" smtClean="0"/>
          </a:p>
          <a:p>
            <a:pPr>
              <a:buNone/>
            </a:pPr>
            <a:endParaRPr lang="en-AU" sz="1600" dirty="0" smtClean="0"/>
          </a:p>
          <a:p>
            <a:pPr>
              <a:buNone/>
            </a:pPr>
            <a:r>
              <a:rPr lang="en-AU" sz="1000" dirty="0" smtClean="0">
                <a:solidFill>
                  <a:schemeClr val="bg1">
                    <a:lumMod val="50000"/>
                  </a:schemeClr>
                </a:solidFill>
              </a:rPr>
              <a:t>©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2011</a:t>
            </a:r>
            <a:endParaRPr lang="en-AU" sz="10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None/>
            </a:pPr>
            <a:endParaRPr lang="en-AU" sz="1600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AU" sz="2800" dirty="0" smtClean="0"/>
              <a:t>Leadership is about effectiveness  -  how well we do things.</a:t>
            </a:r>
          </a:p>
          <a:p>
            <a:pPr algn="ctr">
              <a:buNone/>
            </a:pPr>
            <a:endParaRPr lang="en-AU" sz="2800" dirty="0" smtClean="0"/>
          </a:p>
          <a:p>
            <a:pPr algn="ctr">
              <a:buNone/>
            </a:pPr>
            <a:r>
              <a:rPr lang="en-AU" sz="2800" dirty="0" smtClean="0"/>
              <a:t>Management is about efficiency  -  making the best use of resources, least cost for best result.</a:t>
            </a:r>
          </a:p>
          <a:p>
            <a:pPr algn="ctr">
              <a:buNone/>
            </a:pPr>
            <a:endParaRPr lang="en-AU" dirty="0" smtClean="0"/>
          </a:p>
          <a:p>
            <a:pPr algn="ctr">
              <a:buNone/>
            </a:pPr>
            <a:r>
              <a:rPr lang="en-AU" sz="1600" dirty="0" err="1" smtClean="0"/>
              <a:t>Kouzes</a:t>
            </a:r>
            <a:r>
              <a:rPr lang="en-AU" sz="1600" dirty="0" smtClean="0"/>
              <a:t> &amp; </a:t>
            </a:r>
            <a:r>
              <a:rPr lang="en-AU" sz="1600" dirty="0" err="1" smtClean="0"/>
              <a:t>Postner</a:t>
            </a:r>
            <a:endParaRPr lang="en-AU" sz="1600" dirty="0" smtClean="0"/>
          </a:p>
          <a:p>
            <a:pPr>
              <a:buNone/>
            </a:pPr>
            <a:endParaRPr lang="en-AU" sz="1600" dirty="0" smtClean="0"/>
          </a:p>
          <a:p>
            <a:pPr>
              <a:buNone/>
            </a:pPr>
            <a:endParaRPr lang="en-AU" sz="1600" dirty="0" smtClean="0"/>
          </a:p>
          <a:p>
            <a:pPr>
              <a:buNone/>
            </a:pPr>
            <a:endParaRPr lang="en-AU" sz="1600" dirty="0" smtClean="0"/>
          </a:p>
          <a:p>
            <a:pPr>
              <a:buNone/>
            </a:pPr>
            <a:endParaRPr lang="en-AU" sz="1600" dirty="0" smtClean="0"/>
          </a:p>
          <a:p>
            <a:pPr>
              <a:buNone/>
            </a:pPr>
            <a:endParaRPr lang="en-AU" sz="1600" dirty="0" smtClean="0"/>
          </a:p>
          <a:p>
            <a:pPr>
              <a:buNone/>
            </a:pPr>
            <a:r>
              <a:rPr lang="en-AU" sz="1000" dirty="0" smtClean="0">
                <a:solidFill>
                  <a:schemeClr val="bg1">
                    <a:lumMod val="50000"/>
                  </a:schemeClr>
                </a:solidFill>
              </a:rPr>
              <a:t>©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2011</a:t>
            </a:r>
            <a:endParaRPr lang="en-AU" sz="10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None/>
            </a:pPr>
            <a:endParaRPr lang="en-AU" sz="1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728" y="1142984"/>
            <a:ext cx="7258072" cy="498317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AU" sz="2400" u="sng" dirty="0" smtClean="0">
                <a:solidFill>
                  <a:srgbClr val="C00000"/>
                </a:solidFill>
              </a:rPr>
              <a:t>Management</a:t>
            </a:r>
            <a:r>
              <a:rPr lang="en-AU" sz="2400" dirty="0" smtClean="0">
                <a:solidFill>
                  <a:srgbClr val="C00000"/>
                </a:solidFill>
              </a:rPr>
              <a:t>			</a:t>
            </a:r>
            <a:r>
              <a:rPr lang="en-AU" sz="2400" u="sng" dirty="0" smtClean="0">
                <a:solidFill>
                  <a:srgbClr val="C00000"/>
                </a:solidFill>
              </a:rPr>
              <a:t>Leadership</a:t>
            </a:r>
          </a:p>
          <a:p>
            <a:pPr>
              <a:buNone/>
            </a:pPr>
            <a:r>
              <a:rPr lang="en-AU" sz="2400" dirty="0" smtClean="0"/>
              <a:t>Hierarchy			Collaboration</a:t>
            </a:r>
          </a:p>
          <a:p>
            <a:pPr>
              <a:buNone/>
            </a:pPr>
            <a:r>
              <a:rPr lang="en-AU" sz="2400" dirty="0" smtClean="0"/>
              <a:t>Defined roles			Flexible roles</a:t>
            </a:r>
          </a:p>
          <a:p>
            <a:pPr>
              <a:buNone/>
            </a:pPr>
            <a:r>
              <a:rPr lang="en-AU" sz="2400" dirty="0" smtClean="0"/>
              <a:t>Control				Empowerment</a:t>
            </a:r>
          </a:p>
          <a:p>
            <a:pPr>
              <a:buNone/>
            </a:pPr>
            <a:r>
              <a:rPr lang="en-AU" sz="2400" dirty="0" smtClean="0"/>
              <a:t>Centralised power		Devolved responsibility</a:t>
            </a:r>
          </a:p>
          <a:p>
            <a:pPr>
              <a:buNone/>
            </a:pPr>
            <a:r>
              <a:rPr lang="en-AU" sz="2400" dirty="0" smtClean="0"/>
              <a:t>Procedures			Processes</a:t>
            </a:r>
          </a:p>
          <a:p>
            <a:pPr>
              <a:buNone/>
            </a:pPr>
            <a:r>
              <a:rPr lang="en-AU" sz="2400" dirty="0" smtClean="0"/>
              <a:t>Delivery			Development</a:t>
            </a:r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r>
              <a:rPr lang="en-AU" sz="1000" dirty="0" smtClean="0">
                <a:solidFill>
                  <a:schemeClr val="bg1">
                    <a:lumMod val="50000"/>
                  </a:schemeClr>
                </a:solidFill>
              </a:rPr>
              <a:t>©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2011</a:t>
            </a:r>
            <a:endParaRPr lang="en-AU" sz="10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None/>
            </a:pPr>
            <a:endParaRPr lang="en-AU" sz="1000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857488" y="1857364"/>
            <a:ext cx="1928826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3357554" y="2285992"/>
            <a:ext cx="142876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714612" y="2714620"/>
            <a:ext cx="2071702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857620" y="3143248"/>
            <a:ext cx="928694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071802" y="3571876"/>
            <a:ext cx="1714512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714612" y="4000504"/>
            <a:ext cx="2071702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2976" y="1600201"/>
            <a:ext cx="7543824" cy="104298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AU" sz="2400" dirty="0" smtClean="0"/>
              <a:t>In reality, leadership and management overlap  -  good leaders need to be good managers too.</a:t>
            </a:r>
            <a:endParaRPr lang="en-AU" sz="2400" dirty="0"/>
          </a:p>
        </p:txBody>
      </p:sp>
      <p:graphicFrame>
        <p:nvGraphicFramePr>
          <p:cNvPr id="8" name="Diagram 7"/>
          <p:cNvGraphicFramePr/>
          <p:nvPr/>
        </p:nvGraphicFramePr>
        <p:xfrm>
          <a:off x="1524000" y="2857496"/>
          <a:ext cx="6096000" cy="2603504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00100" y="5786454"/>
            <a:ext cx="150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>
                <a:solidFill>
                  <a:schemeClr val="bg1">
                    <a:lumMod val="50000"/>
                  </a:schemeClr>
                </a:solidFill>
              </a:rPr>
              <a:t>©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2011</a:t>
            </a:r>
            <a:endParaRPr lang="en-AU" sz="1000" dirty="0" smtClean="0">
              <a:solidFill>
                <a:schemeClr val="bg1">
                  <a:lumMod val="50000"/>
                </a:schemeClr>
              </a:solidFill>
            </a:endParaRPr>
          </a:p>
          <a:p>
            <a:endParaRPr lang="en-A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Autofit/>
          </a:bodyPr>
          <a:lstStyle/>
          <a:p>
            <a:r>
              <a:rPr lang="en-AU" sz="3200" b="1" dirty="0" smtClean="0">
                <a:solidFill>
                  <a:srgbClr val="00B050"/>
                </a:solidFill>
              </a:rPr>
              <a:t>C</a:t>
            </a:r>
            <a:r>
              <a:rPr lang="en-AU" sz="3200" b="1" dirty="0" smtClean="0">
                <a:solidFill>
                  <a:srgbClr val="FF0000"/>
                </a:solidFill>
              </a:rPr>
              <a:t>h</a:t>
            </a:r>
            <a:r>
              <a:rPr lang="en-AU" sz="3200" b="1" dirty="0" smtClean="0">
                <a:solidFill>
                  <a:srgbClr val="0070C0"/>
                </a:solidFill>
              </a:rPr>
              <a:t>a</a:t>
            </a:r>
            <a:r>
              <a:rPr lang="en-AU" sz="3200" b="1" dirty="0" smtClean="0">
                <a:solidFill>
                  <a:srgbClr val="7030A0"/>
                </a:solidFill>
              </a:rPr>
              <a:t>n</a:t>
            </a:r>
            <a:r>
              <a:rPr lang="en-AU" sz="3200" b="1" dirty="0" smtClean="0">
                <a:solidFill>
                  <a:srgbClr val="C00000"/>
                </a:solidFill>
              </a:rPr>
              <a:t>g</a:t>
            </a:r>
            <a:r>
              <a:rPr lang="en-AU" sz="3200" b="1" dirty="0" smtClean="0"/>
              <a:t>e</a:t>
            </a:r>
            <a:endParaRPr lang="en-AU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5786" y="1571612"/>
            <a:ext cx="7901014" cy="455455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AU" sz="2800" dirty="0" smtClean="0"/>
              <a:t>Change is a </a:t>
            </a:r>
            <a:r>
              <a:rPr lang="en-AU" sz="2800" dirty="0" smtClean="0">
                <a:solidFill>
                  <a:srgbClr val="C00000"/>
                </a:solidFill>
              </a:rPr>
              <a:t>complex</a:t>
            </a:r>
            <a:r>
              <a:rPr lang="en-AU" sz="2800" dirty="0" smtClean="0"/>
              <a:t> </a:t>
            </a:r>
            <a:r>
              <a:rPr lang="en-AU" sz="2800" dirty="0" smtClean="0">
                <a:solidFill>
                  <a:srgbClr val="0070C0"/>
                </a:solidFill>
              </a:rPr>
              <a:t>learning</a:t>
            </a:r>
            <a:r>
              <a:rPr lang="en-AU" sz="2800" dirty="0" smtClean="0"/>
              <a:t> and </a:t>
            </a:r>
            <a:r>
              <a:rPr lang="en-AU" sz="2800" dirty="0" smtClean="0">
                <a:solidFill>
                  <a:srgbClr val="00B050"/>
                </a:solidFill>
              </a:rPr>
              <a:t>un-learning</a:t>
            </a:r>
            <a:r>
              <a:rPr lang="en-AU" sz="2800" dirty="0" smtClean="0"/>
              <a:t> process for all concerned.</a:t>
            </a:r>
          </a:p>
          <a:p>
            <a:pPr>
              <a:buNone/>
            </a:pPr>
            <a:endParaRPr lang="en-AU" sz="2800" dirty="0" smtClean="0"/>
          </a:p>
          <a:p>
            <a:pPr>
              <a:buNone/>
            </a:pPr>
            <a:r>
              <a:rPr lang="en-AU" sz="2800" dirty="0" smtClean="0"/>
              <a:t>The process of unlearning is critical to change</a:t>
            </a:r>
          </a:p>
          <a:p>
            <a:pPr>
              <a:buNone/>
            </a:pPr>
            <a:r>
              <a:rPr lang="en-AU" sz="2800" dirty="0" smtClean="0"/>
              <a:t> -  “we cannot become what we want to be by remaining what we are</a:t>
            </a:r>
            <a:r>
              <a:rPr lang="en-AU" sz="2800" dirty="0" smtClean="0"/>
              <a:t>”</a:t>
            </a:r>
            <a:r>
              <a:rPr lang="en-AU" sz="2800" dirty="0" smtClean="0"/>
              <a:t>: </a:t>
            </a:r>
            <a:r>
              <a:rPr lang="en-AU" sz="2800" dirty="0" smtClean="0">
                <a:solidFill>
                  <a:srgbClr val="0000FF"/>
                </a:solidFill>
              </a:rPr>
              <a:t>how can evaluations help us?.</a:t>
            </a:r>
            <a:endParaRPr lang="en-AU" sz="2800" dirty="0" smtClean="0">
              <a:solidFill>
                <a:srgbClr val="0000FF"/>
              </a:solidFill>
            </a:endParaRPr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r>
              <a:rPr lang="en-AU" sz="1000" dirty="0" smtClean="0">
                <a:solidFill>
                  <a:schemeClr val="bg1">
                    <a:lumMod val="50000"/>
                  </a:schemeClr>
                </a:solidFill>
              </a:rPr>
              <a:t>©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2011</a:t>
            </a:r>
            <a:endParaRPr lang="en-AU" sz="1000" dirty="0" smtClean="0">
              <a:solidFill>
                <a:schemeClr val="bg1">
                  <a:lumMod val="50000"/>
                </a:schemeClr>
              </a:solidFill>
            </a:endParaRPr>
          </a:p>
          <a:p>
            <a:endParaRPr lang="en-AU" sz="1000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2976" y="1600200"/>
            <a:ext cx="7543824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AU" sz="2800" dirty="0" smtClean="0"/>
              <a:t>Change can be extremely threatening, which is why it must be led by someone we </a:t>
            </a:r>
            <a:r>
              <a:rPr lang="en-AU" sz="2800" dirty="0" smtClean="0">
                <a:solidFill>
                  <a:srgbClr val="C00000"/>
                </a:solidFill>
              </a:rPr>
              <a:t>trust</a:t>
            </a:r>
            <a:r>
              <a:rPr lang="en-AU" sz="2800" dirty="0" smtClean="0"/>
              <a:t> and who has </a:t>
            </a:r>
            <a:r>
              <a:rPr lang="en-AU" sz="2800" dirty="0" smtClean="0">
                <a:solidFill>
                  <a:srgbClr val="C00000"/>
                </a:solidFill>
              </a:rPr>
              <a:t>high credibility</a:t>
            </a:r>
          </a:p>
          <a:p>
            <a:pPr>
              <a:buNone/>
            </a:pPr>
            <a:endParaRPr lang="en-AU" sz="2800" dirty="0" smtClean="0"/>
          </a:p>
          <a:p>
            <a:pPr>
              <a:buNone/>
            </a:pPr>
            <a:r>
              <a:rPr lang="en-AU" sz="2800" dirty="0" smtClean="0"/>
              <a:t>Convincing people to give up old ways of doing and thinking that have worked for them in the past is extremely difficult</a:t>
            </a:r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r>
              <a:rPr lang="en-AU" sz="1000" dirty="0" smtClean="0">
                <a:solidFill>
                  <a:schemeClr val="bg1">
                    <a:lumMod val="50000"/>
                  </a:schemeClr>
                </a:solidFill>
              </a:rPr>
              <a:t>©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2011</a:t>
            </a:r>
            <a:endParaRPr lang="en-AU" sz="10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48" y="714356"/>
            <a:ext cx="7972452" cy="54118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AU" sz="2800" dirty="0" smtClean="0"/>
              <a:t>The major changes confronting universities in most countries:</a:t>
            </a:r>
          </a:p>
          <a:p>
            <a:pPr>
              <a:buNone/>
            </a:pPr>
            <a:endParaRPr lang="en-AU" sz="2800" dirty="0" smtClean="0"/>
          </a:p>
          <a:p>
            <a:r>
              <a:rPr lang="en-AU" sz="2400" b="1" dirty="0" smtClean="0">
                <a:solidFill>
                  <a:srgbClr val="C00000"/>
                </a:solidFill>
              </a:rPr>
              <a:t>Globalisation</a:t>
            </a:r>
            <a:r>
              <a:rPr lang="en-AU" sz="2400" dirty="0" smtClean="0"/>
              <a:t> – universities now face competition from universities in other countries, often in terms of student enrolments, but at least in terms of perceived standards. Information technology is a major issue here.</a:t>
            </a:r>
          </a:p>
          <a:p>
            <a:pPr>
              <a:buNone/>
            </a:pPr>
            <a:endParaRPr lang="en-AU" sz="2400" dirty="0" smtClean="0"/>
          </a:p>
          <a:p>
            <a:endParaRPr lang="en-AU" sz="24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r>
              <a:rPr lang="en-AU" sz="1000" dirty="0" smtClean="0">
                <a:solidFill>
                  <a:schemeClr val="bg1">
                    <a:lumMod val="50000"/>
                  </a:schemeClr>
                </a:solidFill>
              </a:rPr>
              <a:t>©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2011</a:t>
            </a:r>
            <a:endParaRPr lang="en-AU" sz="10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None/>
            </a:pPr>
            <a:endParaRPr lang="en-AU" sz="10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538" y="1214422"/>
            <a:ext cx="7615262" cy="4911741"/>
          </a:xfrm>
        </p:spPr>
        <p:txBody>
          <a:bodyPr>
            <a:normAutofit fontScale="92500" lnSpcReduction="10000"/>
          </a:bodyPr>
          <a:lstStyle/>
          <a:p>
            <a:r>
              <a:rPr lang="en-AU" sz="2400" dirty="0" smtClean="0"/>
              <a:t>Increasing emphasis on </a:t>
            </a:r>
            <a:r>
              <a:rPr lang="en-AU" sz="2400" b="1" dirty="0" smtClean="0">
                <a:solidFill>
                  <a:srgbClr val="C00000"/>
                </a:solidFill>
              </a:rPr>
              <a:t>quality assurance </a:t>
            </a:r>
            <a:r>
              <a:rPr lang="en-AU" sz="2400" dirty="0" smtClean="0"/>
              <a:t>– university staff and systems not well prepared – accreditation and moderation systems - </a:t>
            </a:r>
            <a:r>
              <a:rPr lang="en-AU" sz="2400" b="1" dirty="0" smtClean="0">
                <a:solidFill>
                  <a:srgbClr val="C00000"/>
                </a:solidFill>
              </a:rPr>
              <a:t>benchmarking</a:t>
            </a:r>
          </a:p>
          <a:p>
            <a:pPr>
              <a:buNone/>
            </a:pPr>
            <a:endParaRPr lang="en-AU" sz="2400" dirty="0" smtClean="0"/>
          </a:p>
          <a:p>
            <a:r>
              <a:rPr lang="en-AU" sz="2400" dirty="0" smtClean="0"/>
              <a:t>Increasing emphasis on </a:t>
            </a:r>
            <a:r>
              <a:rPr lang="en-AU" sz="2400" b="1" dirty="0" smtClean="0">
                <a:solidFill>
                  <a:srgbClr val="C00000"/>
                </a:solidFill>
              </a:rPr>
              <a:t>vocational outcomes </a:t>
            </a:r>
            <a:r>
              <a:rPr lang="en-AU" sz="2400" dirty="0" smtClean="0"/>
              <a:t>– ability to directly apply what is learned in the workplace or in the community</a:t>
            </a:r>
          </a:p>
          <a:p>
            <a:pPr>
              <a:buNone/>
            </a:pPr>
            <a:endParaRPr lang="en-AU" sz="2400" dirty="0" smtClean="0"/>
          </a:p>
          <a:p>
            <a:r>
              <a:rPr lang="en-AU" sz="2400" dirty="0" smtClean="0"/>
              <a:t>Increasing </a:t>
            </a:r>
            <a:r>
              <a:rPr lang="en-AU" sz="2400" b="1" dirty="0" smtClean="0">
                <a:solidFill>
                  <a:srgbClr val="C00000"/>
                </a:solidFill>
              </a:rPr>
              <a:t>input from industry </a:t>
            </a:r>
            <a:r>
              <a:rPr lang="en-AU" sz="2400" dirty="0" smtClean="0"/>
              <a:t>and the community on what is taught and how</a:t>
            </a:r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r>
              <a:rPr lang="en-AU" sz="1000" dirty="0" smtClean="0">
                <a:solidFill>
                  <a:schemeClr val="bg1">
                    <a:lumMod val="50000"/>
                  </a:schemeClr>
                </a:solidFill>
              </a:rPr>
              <a:t>©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2011</a:t>
            </a:r>
            <a:endParaRPr lang="en-AU" sz="10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None/>
            </a:pPr>
            <a:endParaRPr lang="en-AU" sz="1000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8662" y="1600200"/>
            <a:ext cx="7758138" cy="4525963"/>
          </a:xfrm>
        </p:spPr>
        <p:txBody>
          <a:bodyPr/>
          <a:lstStyle/>
          <a:p>
            <a:r>
              <a:rPr lang="en-AU" sz="2400" b="1" dirty="0" smtClean="0">
                <a:solidFill>
                  <a:srgbClr val="C00000"/>
                </a:solidFill>
              </a:rPr>
              <a:t>Rapidly changing technology </a:t>
            </a:r>
            <a:r>
              <a:rPr lang="en-AU" sz="2400" dirty="0" smtClean="0"/>
              <a:t>– the need</a:t>
            </a:r>
            <a:r>
              <a:rPr lang="en-AU" sz="2400" dirty="0" smtClean="0"/>
              <a:t> for, but </a:t>
            </a:r>
            <a:r>
              <a:rPr lang="en-AU" sz="2400" dirty="0" smtClean="0"/>
              <a:t>difficulty in keeping up with, or preferably at</a:t>
            </a:r>
            <a:r>
              <a:rPr lang="en-AU" sz="2400" dirty="0" smtClean="0"/>
              <a:t> the </a:t>
            </a:r>
            <a:r>
              <a:rPr lang="en-AU" sz="2400" dirty="0" smtClean="0"/>
              <a:t>forefront of, the changes</a:t>
            </a:r>
          </a:p>
          <a:p>
            <a:pPr>
              <a:buNone/>
            </a:pPr>
            <a:endParaRPr lang="en-AU" sz="2400" dirty="0" smtClean="0"/>
          </a:p>
          <a:p>
            <a:r>
              <a:rPr lang="en-AU" sz="2400" dirty="0" smtClean="0"/>
              <a:t>Difficulties in </a:t>
            </a:r>
            <a:r>
              <a:rPr lang="en-AU" sz="2400" b="1" dirty="0" smtClean="0">
                <a:solidFill>
                  <a:srgbClr val="C00000"/>
                </a:solidFill>
              </a:rPr>
              <a:t>finding and retaining high profile staff </a:t>
            </a:r>
            <a:r>
              <a:rPr lang="en-AU" sz="2400" dirty="0" smtClean="0"/>
              <a:t>to maintain the quality and image of the university</a:t>
            </a:r>
          </a:p>
          <a:p>
            <a:endParaRPr lang="en-AU" sz="24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r>
              <a:rPr lang="en-AU" sz="1000" dirty="0" smtClean="0">
                <a:solidFill>
                  <a:schemeClr val="bg1">
                    <a:lumMod val="50000"/>
                  </a:schemeClr>
                </a:solidFill>
              </a:rPr>
              <a:t>©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2011</a:t>
            </a:r>
            <a:endParaRPr lang="en-AU" sz="10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None/>
            </a:pPr>
            <a:endParaRPr lang="en-AU" sz="10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538" y="2071678"/>
            <a:ext cx="7072362" cy="405448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AU" sz="2800" dirty="0" smtClean="0"/>
              <a:t>In short, the changes are primarily about the </a:t>
            </a:r>
            <a:r>
              <a:rPr lang="en-AU" sz="2800" b="1" dirty="0" smtClean="0">
                <a:solidFill>
                  <a:srgbClr val="00B050"/>
                </a:solidFill>
              </a:rPr>
              <a:t>need to do more </a:t>
            </a:r>
            <a:r>
              <a:rPr lang="en-AU" sz="2800" dirty="0" smtClean="0"/>
              <a:t>at a </a:t>
            </a:r>
            <a:r>
              <a:rPr lang="en-AU" sz="2800" b="1" dirty="0" smtClean="0">
                <a:solidFill>
                  <a:srgbClr val="00B050"/>
                </a:solidFill>
              </a:rPr>
              <a:t>higher standard </a:t>
            </a:r>
            <a:r>
              <a:rPr lang="en-AU" sz="2800" dirty="0" smtClean="0"/>
              <a:t>and in </a:t>
            </a:r>
            <a:r>
              <a:rPr lang="en-AU" sz="2800" b="1" dirty="0" smtClean="0">
                <a:solidFill>
                  <a:srgbClr val="00B050"/>
                </a:solidFill>
              </a:rPr>
              <a:t>new ways </a:t>
            </a:r>
            <a:r>
              <a:rPr lang="en-AU" sz="2800" dirty="0" smtClean="0"/>
              <a:t>but with </a:t>
            </a:r>
            <a:r>
              <a:rPr lang="en-AU" sz="2800" b="1" dirty="0" smtClean="0">
                <a:solidFill>
                  <a:srgbClr val="00B050"/>
                </a:solidFill>
              </a:rPr>
              <a:t>less and less resources</a:t>
            </a:r>
            <a:r>
              <a:rPr lang="en-AU" sz="2800" dirty="0" smtClean="0"/>
              <a:t>, including time.</a:t>
            </a:r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r>
              <a:rPr lang="en-AU" sz="1000" dirty="0" smtClean="0">
                <a:solidFill>
                  <a:schemeClr val="bg1">
                    <a:lumMod val="50000"/>
                  </a:schemeClr>
                </a:solidFill>
              </a:rPr>
              <a:t>©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2011</a:t>
            </a:r>
            <a:endParaRPr lang="en-AU" sz="10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None/>
            </a:pPr>
            <a:endParaRPr lang="en-AU" sz="1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1"/>
          </a:xfrm>
        </p:spPr>
        <p:txBody>
          <a:bodyPr/>
          <a:lstStyle/>
          <a:p>
            <a:pPr algn="ctr">
              <a:spcBef>
                <a:spcPts val="0"/>
              </a:spcBef>
              <a:buNone/>
            </a:pPr>
            <a:r>
              <a:rPr lang="en-AU" sz="2400" b="1" dirty="0" smtClean="0">
                <a:solidFill>
                  <a:srgbClr val="0070C0"/>
                </a:solidFill>
              </a:rPr>
              <a:t>Dr </a:t>
            </a:r>
            <a:r>
              <a:rPr lang="en-US" sz="2400" b="1" dirty="0" err="1" smtClean="0">
                <a:solidFill>
                  <a:srgbClr val="0070C0"/>
                </a:solidFill>
              </a:rPr>
              <a:t>Philippa</a:t>
            </a:r>
            <a:r>
              <a:rPr lang="en-US" sz="2400" b="1" dirty="0" smtClean="0">
                <a:solidFill>
                  <a:srgbClr val="0070C0"/>
                </a:solidFill>
              </a:rPr>
              <a:t> Kelly</a:t>
            </a:r>
            <a:endParaRPr lang="en-AU" sz="2400" dirty="0" smtClean="0">
              <a:solidFill>
                <a:srgbClr val="0070C0"/>
              </a:solidFill>
            </a:endParaRPr>
          </a:p>
          <a:p>
            <a:pPr algn="ctr">
              <a:spcBef>
                <a:spcPts val="0"/>
              </a:spcBef>
              <a:buNone/>
            </a:pPr>
            <a:r>
              <a:rPr lang="en-AU" sz="2400" b="1" u="sng" dirty="0" smtClean="0">
                <a:solidFill>
                  <a:srgbClr val="00B050"/>
                </a:solidFill>
              </a:rPr>
              <a:t>Email: </a:t>
            </a:r>
            <a:r>
              <a:rPr lang="en-AU" sz="2400" b="1" u="sng" dirty="0" err="1" smtClean="0">
                <a:solidFill>
                  <a:srgbClr val="00B050"/>
                </a:solidFill>
              </a:rPr>
              <a:t>philliecal@aol.com</a:t>
            </a:r>
            <a:endParaRPr lang="en-AU" sz="2400" dirty="0" smtClean="0">
              <a:solidFill>
                <a:srgbClr val="0070C0"/>
              </a:solidFill>
            </a:endParaRPr>
          </a:p>
          <a:p>
            <a:pPr algn="ctr">
              <a:spcBef>
                <a:spcPts val="0"/>
              </a:spcBef>
              <a:buNone/>
            </a:pPr>
            <a:r>
              <a:rPr lang="en-AU" sz="2400" b="1" u="sng" dirty="0" smtClean="0">
                <a:solidFill>
                  <a:srgbClr val="00B050"/>
                </a:solidFill>
              </a:rPr>
              <a:t>Telephone</a:t>
            </a:r>
            <a:r>
              <a:rPr lang="en-AU" sz="2400" b="1" dirty="0" smtClean="0">
                <a:solidFill>
                  <a:srgbClr val="00B050"/>
                </a:solidFill>
              </a:rPr>
              <a:t>: </a:t>
            </a:r>
            <a:r>
              <a:rPr lang="en-AU" sz="2400" dirty="0" smtClean="0">
                <a:solidFill>
                  <a:srgbClr val="0070C0"/>
                </a:solidFill>
              </a:rPr>
              <a:t>+15105484445</a:t>
            </a:r>
          </a:p>
          <a:p>
            <a:pPr algn="ctr">
              <a:spcBef>
                <a:spcPts val="0"/>
              </a:spcBef>
              <a:buNone/>
            </a:pPr>
            <a:r>
              <a:rPr lang="en-AU" sz="2400" dirty="0" smtClean="0">
                <a:solidFill>
                  <a:srgbClr val="0070C0"/>
                </a:solidFill>
              </a:rPr>
              <a:t>15105936493</a:t>
            </a:r>
          </a:p>
          <a:p>
            <a:pPr>
              <a:spcBef>
                <a:spcPts val="0"/>
              </a:spcBef>
            </a:pPr>
            <a:endParaRPr lang="en-AU" sz="1100" dirty="0" smtClean="0">
              <a:solidFill>
                <a:srgbClr val="0070C0"/>
              </a:solidFill>
            </a:endParaRPr>
          </a:p>
          <a:p>
            <a:pPr>
              <a:spcBef>
                <a:spcPts val="0"/>
              </a:spcBef>
              <a:buNone/>
            </a:pPr>
            <a:endParaRPr lang="en-AU" sz="1100" dirty="0" smtClean="0">
              <a:solidFill>
                <a:srgbClr val="0070C0"/>
              </a:solidFill>
            </a:endParaRPr>
          </a:p>
          <a:p>
            <a:pPr>
              <a:spcBef>
                <a:spcPts val="0"/>
              </a:spcBef>
              <a:buNone/>
            </a:pPr>
            <a:endParaRPr lang="en-AU" sz="1100" dirty="0" smtClean="0">
              <a:solidFill>
                <a:srgbClr val="0070C0"/>
              </a:solidFill>
            </a:endParaRPr>
          </a:p>
          <a:p>
            <a:pPr>
              <a:spcBef>
                <a:spcPts val="0"/>
              </a:spcBef>
              <a:buNone/>
            </a:pPr>
            <a:endParaRPr lang="en-AU" sz="1100" dirty="0" smtClean="0">
              <a:solidFill>
                <a:srgbClr val="0070C0"/>
              </a:solidFill>
            </a:endParaRPr>
          </a:p>
          <a:p>
            <a:pPr>
              <a:spcBef>
                <a:spcPts val="0"/>
              </a:spcBef>
              <a:buNone/>
            </a:pPr>
            <a:endParaRPr lang="en-AU" sz="1100" dirty="0" smtClean="0">
              <a:solidFill>
                <a:srgbClr val="0070C0"/>
              </a:solidFill>
            </a:endParaRPr>
          </a:p>
          <a:p>
            <a:pPr>
              <a:spcBef>
                <a:spcPts val="0"/>
              </a:spcBef>
              <a:buNone/>
            </a:pPr>
            <a:endParaRPr lang="en-AU" sz="1100" dirty="0" smtClean="0">
              <a:solidFill>
                <a:srgbClr val="0070C0"/>
              </a:solidFill>
            </a:endParaRPr>
          </a:p>
          <a:p>
            <a:pPr>
              <a:spcBef>
                <a:spcPts val="0"/>
              </a:spcBef>
              <a:buNone/>
            </a:pPr>
            <a:endParaRPr lang="en-AU" sz="1100" dirty="0" smtClean="0">
              <a:solidFill>
                <a:srgbClr val="0070C0"/>
              </a:solidFill>
            </a:endParaRPr>
          </a:p>
          <a:p>
            <a:pPr>
              <a:spcBef>
                <a:spcPts val="0"/>
              </a:spcBef>
              <a:buNone/>
            </a:pPr>
            <a:endParaRPr lang="en-AU" sz="1100" dirty="0" smtClean="0">
              <a:solidFill>
                <a:srgbClr val="0070C0"/>
              </a:solidFill>
            </a:endParaRPr>
          </a:p>
          <a:p>
            <a:pPr>
              <a:spcBef>
                <a:spcPts val="0"/>
              </a:spcBef>
              <a:buNone/>
            </a:pPr>
            <a:endParaRPr lang="en-AU" sz="1100" dirty="0" smtClean="0">
              <a:solidFill>
                <a:srgbClr val="0070C0"/>
              </a:solidFill>
            </a:endParaRPr>
          </a:p>
          <a:p>
            <a:pPr>
              <a:spcBef>
                <a:spcPts val="0"/>
              </a:spcBef>
              <a:buNone/>
            </a:pPr>
            <a:r>
              <a:rPr lang="en-AU" sz="1100" dirty="0" smtClean="0">
                <a:solidFill>
                  <a:schemeClr val="bg1">
                    <a:lumMod val="50000"/>
                  </a:schemeClr>
                </a:solidFill>
              </a:rPr>
              <a:t>©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2011</a:t>
            </a:r>
            <a:endParaRPr lang="en-AU" sz="11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5852" y="1600200"/>
            <a:ext cx="7400948" cy="4525963"/>
          </a:xfrm>
        </p:spPr>
        <p:txBody>
          <a:bodyPr/>
          <a:lstStyle/>
          <a:p>
            <a:pPr>
              <a:buNone/>
            </a:pPr>
            <a:r>
              <a:rPr lang="en-AU" b="1" dirty="0" smtClean="0">
                <a:solidFill>
                  <a:srgbClr val="C00000"/>
                </a:solidFill>
              </a:rPr>
              <a:t>Leadership theories </a:t>
            </a:r>
            <a:r>
              <a:rPr lang="en-AU" dirty="0" smtClean="0"/>
              <a:t>fall into two general groups:</a:t>
            </a:r>
          </a:p>
          <a:p>
            <a:pPr>
              <a:buNone/>
            </a:pPr>
            <a:endParaRPr lang="en-AU" dirty="0" smtClean="0"/>
          </a:p>
          <a:p>
            <a:r>
              <a:rPr lang="en-AU" sz="2800" dirty="0" smtClean="0">
                <a:solidFill>
                  <a:srgbClr val="0070C0"/>
                </a:solidFill>
              </a:rPr>
              <a:t>Trait theories</a:t>
            </a:r>
          </a:p>
          <a:p>
            <a:endParaRPr lang="en-AU" sz="2800" dirty="0" smtClean="0"/>
          </a:p>
          <a:p>
            <a:r>
              <a:rPr lang="en-AU" sz="2800" dirty="0" smtClean="0">
                <a:solidFill>
                  <a:srgbClr val="0070C0"/>
                </a:solidFill>
              </a:rPr>
              <a:t>Behavioural theories</a:t>
            </a:r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r>
              <a:rPr lang="en-AU" sz="1000" dirty="0" smtClean="0">
                <a:solidFill>
                  <a:schemeClr val="bg1">
                    <a:lumMod val="50000"/>
                  </a:schemeClr>
                </a:solidFill>
              </a:rPr>
              <a:t>©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2011</a:t>
            </a:r>
            <a:endParaRPr lang="en-AU" sz="10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None/>
            </a:pPr>
            <a:endParaRPr lang="en-AU" sz="10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2976" y="1600200"/>
            <a:ext cx="7543824" cy="4525963"/>
          </a:xfrm>
        </p:spPr>
        <p:txBody>
          <a:bodyPr/>
          <a:lstStyle/>
          <a:p>
            <a:pPr>
              <a:buNone/>
            </a:pPr>
            <a:r>
              <a:rPr lang="en-AU" sz="2800" b="1" dirty="0" smtClean="0">
                <a:solidFill>
                  <a:srgbClr val="0070C0"/>
                </a:solidFill>
              </a:rPr>
              <a:t>Trait theories </a:t>
            </a:r>
            <a:r>
              <a:rPr lang="en-AU" sz="2800" dirty="0" smtClean="0"/>
              <a:t>address the question: </a:t>
            </a:r>
          </a:p>
          <a:p>
            <a:pPr>
              <a:buNone/>
            </a:pPr>
            <a:endParaRPr lang="en-AU" sz="2800" dirty="0" smtClean="0"/>
          </a:p>
          <a:p>
            <a:pPr>
              <a:buNone/>
            </a:pPr>
            <a:r>
              <a:rPr lang="en-AU" sz="2400" dirty="0" smtClean="0"/>
              <a:t>What are leaders like?</a:t>
            </a:r>
          </a:p>
          <a:p>
            <a:pPr>
              <a:buNone/>
            </a:pPr>
            <a:endParaRPr lang="en-AU" sz="2400" dirty="0" smtClean="0"/>
          </a:p>
          <a:p>
            <a:pPr>
              <a:buNone/>
            </a:pPr>
            <a:r>
              <a:rPr lang="en-AU" sz="2400" dirty="0" smtClean="0"/>
              <a:t>What are their characteristics (or traits)?</a:t>
            </a:r>
          </a:p>
          <a:p>
            <a:pPr>
              <a:buNone/>
            </a:pPr>
            <a:endParaRPr lang="en-AU" sz="2400" dirty="0" smtClean="0"/>
          </a:p>
          <a:p>
            <a:pPr>
              <a:buNone/>
            </a:pPr>
            <a:r>
              <a:rPr lang="en-AU" sz="2400" dirty="0" smtClean="0"/>
              <a:t>What sort of people are they, and how do they behave?</a:t>
            </a:r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r>
              <a:rPr lang="en-AU" sz="1000" dirty="0" smtClean="0">
                <a:solidFill>
                  <a:schemeClr val="bg1">
                    <a:lumMod val="50000"/>
                  </a:schemeClr>
                </a:solidFill>
              </a:rPr>
              <a:t>©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2011</a:t>
            </a:r>
            <a:endParaRPr lang="en-AU" sz="10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None/>
            </a:pPr>
            <a:endParaRPr lang="en-AU" sz="1000" dirty="0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 fontScale="90000"/>
          </a:bodyPr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4414" y="1600200"/>
            <a:ext cx="7472386" cy="4525963"/>
          </a:xfrm>
        </p:spPr>
        <p:txBody>
          <a:bodyPr/>
          <a:lstStyle/>
          <a:p>
            <a:pPr>
              <a:buNone/>
            </a:pPr>
            <a:r>
              <a:rPr lang="en-AU" sz="2800" b="1" dirty="0" smtClean="0">
                <a:solidFill>
                  <a:srgbClr val="0070C0"/>
                </a:solidFill>
              </a:rPr>
              <a:t>Behavioural theories </a:t>
            </a:r>
            <a:r>
              <a:rPr lang="en-AU" sz="2800" dirty="0" smtClean="0"/>
              <a:t>address the question:</a:t>
            </a:r>
          </a:p>
          <a:p>
            <a:pPr>
              <a:buNone/>
            </a:pPr>
            <a:endParaRPr lang="en-AU" sz="2800" dirty="0" smtClean="0"/>
          </a:p>
          <a:p>
            <a:pPr>
              <a:buNone/>
            </a:pPr>
            <a:r>
              <a:rPr lang="en-AU" sz="2400" dirty="0" smtClean="0"/>
              <a:t>What do leaders do?</a:t>
            </a:r>
          </a:p>
          <a:p>
            <a:pPr>
              <a:buNone/>
            </a:pPr>
            <a:endParaRPr lang="en-AU" sz="2400" dirty="0" smtClean="0"/>
          </a:p>
          <a:p>
            <a:pPr>
              <a:buNone/>
            </a:pPr>
            <a:r>
              <a:rPr lang="en-AU" sz="2400" dirty="0" smtClean="0"/>
              <a:t>What actions or activities can we describe as being associated with a leader?</a:t>
            </a:r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r>
              <a:rPr lang="en-AU" sz="1000" dirty="0" smtClean="0">
                <a:solidFill>
                  <a:schemeClr val="bg1">
                    <a:lumMod val="50000"/>
                  </a:schemeClr>
                </a:solidFill>
              </a:rPr>
              <a:t>©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2011</a:t>
            </a:r>
            <a:endParaRPr lang="en-AU" sz="10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None/>
            </a:pPr>
            <a:endParaRPr lang="en-AU" sz="1000" dirty="0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5852" y="928670"/>
            <a:ext cx="7400948" cy="519749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AU" sz="2400" dirty="0" smtClean="0"/>
              <a:t>Behaviours can be taught.</a:t>
            </a:r>
          </a:p>
          <a:p>
            <a:pPr>
              <a:buNone/>
            </a:pPr>
            <a:endParaRPr lang="en-AU" sz="2400" dirty="0" smtClean="0"/>
          </a:p>
          <a:p>
            <a:pPr>
              <a:buNone/>
            </a:pPr>
            <a:r>
              <a:rPr lang="en-AU" sz="2400" dirty="0" smtClean="0"/>
              <a:t>Traits are not able to be taught.</a:t>
            </a:r>
          </a:p>
          <a:p>
            <a:pPr>
              <a:buNone/>
            </a:pPr>
            <a:endParaRPr lang="en-AU" sz="2400" dirty="0" smtClean="0"/>
          </a:p>
          <a:p>
            <a:pPr>
              <a:buNone/>
            </a:pPr>
            <a:r>
              <a:rPr lang="en-AU" sz="2400" dirty="0" smtClean="0">
                <a:solidFill>
                  <a:srgbClr val="C00000"/>
                </a:solidFill>
              </a:rPr>
              <a:t>Good leaders have a combination of the two </a:t>
            </a:r>
            <a:r>
              <a:rPr lang="en-AU" sz="2400" dirty="0" smtClean="0"/>
              <a:t>– the right traits and appropriately developed behaviours</a:t>
            </a:r>
          </a:p>
          <a:p>
            <a:pPr>
              <a:buNone/>
            </a:pPr>
            <a:endParaRPr lang="en-AU" sz="2400" dirty="0" smtClean="0"/>
          </a:p>
          <a:p>
            <a:pPr>
              <a:buNone/>
            </a:pPr>
            <a:r>
              <a:rPr lang="en-AU" sz="2400" b="1" dirty="0" smtClean="0">
                <a:solidFill>
                  <a:srgbClr val="00B050"/>
                </a:solidFill>
              </a:rPr>
              <a:t>Appropriate behaviours include the concepts of ethics and morals and values</a:t>
            </a:r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r>
              <a:rPr lang="en-AU" sz="1000" dirty="0" smtClean="0">
                <a:solidFill>
                  <a:schemeClr val="bg1">
                    <a:lumMod val="50000"/>
                  </a:schemeClr>
                </a:solidFill>
              </a:rPr>
              <a:t>©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2011</a:t>
            </a:r>
            <a:endParaRPr lang="en-AU" sz="10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None/>
            </a:pPr>
            <a:endParaRPr lang="en-AU" sz="10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Group activity</a:t>
            </a:r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What do people most look for in a leader?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en-AU" sz="2800" b="1" dirty="0" smtClean="0">
                <a:solidFill>
                  <a:srgbClr val="C00000"/>
                </a:solidFill>
              </a:rPr>
              <a:t>What do people most look for in a leader?</a:t>
            </a:r>
            <a:br>
              <a:rPr lang="en-AU" sz="2800" b="1" dirty="0" smtClean="0">
                <a:solidFill>
                  <a:srgbClr val="C00000"/>
                </a:solidFill>
              </a:rPr>
            </a:br>
            <a:r>
              <a:rPr lang="en-AU" sz="2800" b="1" dirty="0" smtClean="0">
                <a:solidFill>
                  <a:srgbClr val="C00000"/>
                </a:solidFill>
              </a:rPr>
              <a:t>Characteristics in order of priority</a:t>
            </a:r>
            <a:endParaRPr lang="en-AU" sz="28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4414" y="1214422"/>
            <a:ext cx="7472386" cy="5072098"/>
          </a:xfrm>
        </p:spPr>
        <p:txBody>
          <a:bodyPr>
            <a:normAutofit/>
          </a:bodyPr>
          <a:lstStyle/>
          <a:p>
            <a:r>
              <a:rPr lang="en-AU" sz="2400" dirty="0" smtClean="0"/>
              <a:t>Honesty</a:t>
            </a:r>
          </a:p>
          <a:p>
            <a:r>
              <a:rPr lang="en-AU" sz="2400" dirty="0" smtClean="0"/>
              <a:t>Forward-looking</a:t>
            </a:r>
          </a:p>
          <a:p>
            <a:r>
              <a:rPr lang="en-AU" sz="2400" dirty="0" smtClean="0"/>
              <a:t>Inspiring/ motivating</a:t>
            </a:r>
          </a:p>
          <a:p>
            <a:r>
              <a:rPr lang="en-AU" sz="2400" dirty="0" smtClean="0"/>
              <a:t>Competent</a:t>
            </a:r>
          </a:p>
          <a:p>
            <a:r>
              <a:rPr lang="en-AU" sz="2400" dirty="0" smtClean="0"/>
              <a:t>Intelligent</a:t>
            </a:r>
          </a:p>
          <a:p>
            <a:r>
              <a:rPr lang="en-AU" sz="2400" dirty="0" smtClean="0"/>
              <a:t>Fair-minded</a:t>
            </a:r>
          </a:p>
          <a:p>
            <a:r>
              <a:rPr lang="en-AU" sz="2400" dirty="0" smtClean="0"/>
              <a:t>Straightforward (communicates openly)</a:t>
            </a:r>
          </a:p>
          <a:p>
            <a:r>
              <a:rPr lang="en-AU" sz="2400" dirty="0" smtClean="0"/>
              <a:t>Flexible</a:t>
            </a:r>
          </a:p>
          <a:p>
            <a:r>
              <a:rPr lang="en-AU" sz="2400" dirty="0" smtClean="0"/>
              <a:t>Supportive</a:t>
            </a:r>
          </a:p>
          <a:p>
            <a:r>
              <a:rPr lang="en-AU" sz="2400" dirty="0" smtClean="0"/>
              <a:t>Dependable</a:t>
            </a:r>
          </a:p>
          <a:p>
            <a:r>
              <a:rPr lang="en-AU" sz="2400" dirty="0" smtClean="0"/>
              <a:t>Imaginative</a:t>
            </a:r>
          </a:p>
          <a:p>
            <a:pPr>
              <a:buNone/>
            </a:pPr>
            <a:r>
              <a:rPr lang="en-AU" sz="1000" dirty="0" smtClean="0">
                <a:solidFill>
                  <a:schemeClr val="bg1">
                    <a:lumMod val="50000"/>
                  </a:schemeClr>
                </a:solidFill>
              </a:rPr>
              <a:t>©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2011</a:t>
            </a:r>
            <a:endParaRPr lang="en-AU" sz="10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None/>
            </a:pPr>
            <a:endParaRPr lang="en-AU" sz="10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135729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sz="3600" b="1" dirty="0" smtClean="0">
                <a:solidFill>
                  <a:srgbClr val="7030A0"/>
                </a:solidFill>
              </a:rPr>
              <a:t>Characteristics of good academic leaders</a:t>
            </a:r>
            <a:r>
              <a:rPr lang="en-AU" sz="3200" b="1" dirty="0" smtClean="0">
                <a:solidFill>
                  <a:srgbClr val="7030A0"/>
                </a:solidFill>
              </a:rPr>
              <a:t/>
            </a:r>
            <a:br>
              <a:rPr lang="en-AU" sz="3200" b="1" dirty="0" smtClean="0">
                <a:solidFill>
                  <a:srgbClr val="7030A0"/>
                </a:solidFill>
              </a:rPr>
            </a:br>
            <a:r>
              <a:rPr lang="en-AU" sz="2700" b="1" dirty="0" smtClean="0">
                <a:solidFill>
                  <a:srgbClr val="7030A0"/>
                </a:solidFill>
              </a:rPr>
              <a:t>What the research tells us</a:t>
            </a:r>
            <a:r>
              <a:rPr lang="en-AU" sz="3200" dirty="0" smtClean="0"/>
              <a:t/>
            </a:r>
            <a:br>
              <a:rPr lang="en-AU" sz="3200" dirty="0" smtClean="0"/>
            </a:br>
            <a:endParaRPr lang="en-AU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8662" y="2714620"/>
            <a:ext cx="7800972" cy="3382955"/>
          </a:xfrm>
        </p:spPr>
        <p:txBody>
          <a:bodyPr>
            <a:normAutofit/>
          </a:bodyPr>
          <a:lstStyle/>
          <a:p>
            <a:r>
              <a:rPr lang="en-AU" sz="2400" dirty="0" smtClean="0"/>
              <a:t>Relevant </a:t>
            </a:r>
            <a:r>
              <a:rPr lang="en-AU" sz="2400" dirty="0" smtClean="0">
                <a:solidFill>
                  <a:srgbClr val="C00000"/>
                </a:solidFill>
              </a:rPr>
              <a:t>up-to-date knowledge and skills</a:t>
            </a:r>
          </a:p>
          <a:p>
            <a:pPr>
              <a:buNone/>
            </a:pPr>
            <a:endParaRPr lang="en-AU" sz="2400" dirty="0" smtClean="0"/>
          </a:p>
          <a:p>
            <a:r>
              <a:rPr lang="en-AU" sz="2400" dirty="0" smtClean="0">
                <a:solidFill>
                  <a:srgbClr val="C00000"/>
                </a:solidFill>
              </a:rPr>
              <a:t>Self-aware</a:t>
            </a:r>
            <a:r>
              <a:rPr lang="en-AU" sz="2400" dirty="0" smtClean="0"/>
              <a:t> – knows own strengths and limitations</a:t>
            </a:r>
          </a:p>
          <a:p>
            <a:pPr>
              <a:buNone/>
            </a:pPr>
            <a:endParaRPr lang="en-AU" sz="2400" dirty="0" smtClean="0"/>
          </a:p>
          <a:p>
            <a:r>
              <a:rPr lang="en-AU" sz="2400" dirty="0" smtClean="0">
                <a:solidFill>
                  <a:srgbClr val="C00000"/>
                </a:solidFill>
              </a:rPr>
              <a:t>Decisive</a:t>
            </a:r>
            <a:r>
              <a:rPr lang="en-AU" sz="2400" dirty="0" smtClean="0"/>
              <a:t> – makes decisions when they need to be made</a:t>
            </a:r>
          </a:p>
          <a:p>
            <a:pPr>
              <a:buNone/>
            </a:pPr>
            <a:endParaRPr lang="en-AU" sz="2400" dirty="0" smtClean="0"/>
          </a:p>
          <a:p>
            <a:r>
              <a:rPr lang="en-AU" sz="2400" dirty="0" smtClean="0">
                <a:solidFill>
                  <a:srgbClr val="C00000"/>
                </a:solidFill>
              </a:rPr>
              <a:t>Committed</a:t>
            </a:r>
            <a:r>
              <a:rPr lang="en-AU" sz="2400" dirty="0" smtClean="0"/>
              <a:t> – puts in the effort needed to succeed</a:t>
            </a:r>
          </a:p>
          <a:p>
            <a:pPr>
              <a:buNone/>
            </a:pPr>
            <a:r>
              <a:rPr lang="en-AU" sz="1000" dirty="0" smtClean="0">
                <a:solidFill>
                  <a:schemeClr val="bg1">
                    <a:lumMod val="50000"/>
                  </a:schemeClr>
                </a:solidFill>
              </a:rPr>
              <a:t>©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2011</a:t>
            </a:r>
            <a:endParaRPr lang="en-AU" sz="10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24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224" y="642918"/>
            <a:ext cx="7829576" cy="5483245"/>
          </a:xfrm>
        </p:spPr>
        <p:txBody>
          <a:bodyPr>
            <a:normAutofit lnSpcReduction="10000"/>
          </a:bodyPr>
          <a:lstStyle/>
          <a:p>
            <a:r>
              <a:rPr lang="en-AU" sz="2400" b="1" dirty="0" smtClean="0">
                <a:solidFill>
                  <a:srgbClr val="C00000"/>
                </a:solidFill>
              </a:rPr>
              <a:t>Innovative and creative  </a:t>
            </a:r>
            <a:r>
              <a:rPr lang="en-AU" sz="2400" dirty="0" smtClean="0"/>
              <a:t>-  a person with ideas about how things can be improved</a:t>
            </a:r>
          </a:p>
          <a:p>
            <a:pPr>
              <a:buNone/>
            </a:pPr>
            <a:endParaRPr lang="en-AU" sz="2400" dirty="0" smtClean="0"/>
          </a:p>
          <a:p>
            <a:r>
              <a:rPr lang="en-AU" sz="2400" b="1" dirty="0" smtClean="0">
                <a:solidFill>
                  <a:srgbClr val="C00000"/>
                </a:solidFill>
              </a:rPr>
              <a:t>Reflective</a:t>
            </a:r>
            <a:r>
              <a:rPr lang="en-AU" sz="2400" dirty="0" smtClean="0"/>
              <a:t> – thinks back over what has happened, evaluates success, and considers how to do things better next time</a:t>
            </a:r>
          </a:p>
          <a:p>
            <a:pPr>
              <a:buNone/>
            </a:pPr>
            <a:endParaRPr lang="en-AU" sz="2400" dirty="0" smtClean="0"/>
          </a:p>
          <a:p>
            <a:r>
              <a:rPr lang="en-AU" sz="2400" b="1" dirty="0" smtClean="0">
                <a:solidFill>
                  <a:srgbClr val="C00000"/>
                </a:solidFill>
              </a:rPr>
              <a:t>Able to empathise </a:t>
            </a:r>
            <a:r>
              <a:rPr lang="en-AU" sz="2400" dirty="0" smtClean="0"/>
              <a:t>(understand the feelings and thinking of) a wide range of people – in the university, in the community, and in the wider society</a:t>
            </a:r>
          </a:p>
          <a:p>
            <a:pPr>
              <a:buNone/>
            </a:pPr>
            <a:endParaRPr lang="en-AU" sz="2400" dirty="0" smtClean="0"/>
          </a:p>
          <a:p>
            <a:r>
              <a:rPr lang="en-AU" sz="2400" b="1" dirty="0" smtClean="0">
                <a:solidFill>
                  <a:srgbClr val="C00000"/>
                </a:solidFill>
              </a:rPr>
              <a:t>Good communicator </a:t>
            </a:r>
            <a:r>
              <a:rPr lang="en-AU" sz="2400" dirty="0" smtClean="0"/>
              <a:t>– strong written and oral skills, but also knows the importance of good communication systems and puts them into practice</a:t>
            </a:r>
          </a:p>
          <a:p>
            <a:pPr>
              <a:buNone/>
            </a:pPr>
            <a:r>
              <a:rPr lang="en-AU" sz="1000" dirty="0" smtClean="0">
                <a:solidFill>
                  <a:schemeClr val="bg1">
                    <a:lumMod val="50000"/>
                  </a:schemeClr>
                </a:solidFill>
              </a:rPr>
              <a:t>©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2011</a:t>
            </a:r>
            <a:endParaRPr lang="en-AU" sz="10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None/>
            </a:pPr>
            <a:endParaRPr lang="en-AU" sz="10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224" y="928670"/>
            <a:ext cx="7829576" cy="5197493"/>
          </a:xfrm>
        </p:spPr>
        <p:txBody>
          <a:bodyPr>
            <a:normAutofit fontScale="92500" lnSpcReduction="20000"/>
          </a:bodyPr>
          <a:lstStyle/>
          <a:p>
            <a:r>
              <a:rPr lang="en-AU" sz="2600" b="1" dirty="0" smtClean="0">
                <a:solidFill>
                  <a:srgbClr val="C00000"/>
                </a:solidFill>
              </a:rPr>
              <a:t>Cognitive flexibility </a:t>
            </a:r>
            <a:r>
              <a:rPr lang="en-AU" sz="2600" dirty="0" smtClean="0"/>
              <a:t>– able to change thinking and ideas quickly</a:t>
            </a:r>
          </a:p>
          <a:p>
            <a:pPr>
              <a:buNone/>
            </a:pPr>
            <a:endParaRPr lang="en-AU" sz="2600" dirty="0" smtClean="0"/>
          </a:p>
          <a:p>
            <a:r>
              <a:rPr lang="en-AU" sz="2600" b="1" dirty="0" smtClean="0">
                <a:solidFill>
                  <a:srgbClr val="C00000"/>
                </a:solidFill>
              </a:rPr>
              <a:t>Able to diagnose core issues and problems </a:t>
            </a:r>
            <a:r>
              <a:rPr lang="en-AU" sz="2600" dirty="0" smtClean="0"/>
              <a:t>quickly and accurately</a:t>
            </a:r>
          </a:p>
          <a:p>
            <a:pPr>
              <a:buNone/>
            </a:pPr>
            <a:endParaRPr lang="en-AU" sz="2600" dirty="0" smtClean="0"/>
          </a:p>
          <a:p>
            <a:r>
              <a:rPr lang="en-AU" sz="2600" b="1" dirty="0" smtClean="0">
                <a:solidFill>
                  <a:srgbClr val="C00000"/>
                </a:solidFill>
              </a:rPr>
              <a:t>Sensitive to emerging problems or issues </a:t>
            </a:r>
            <a:r>
              <a:rPr lang="en-AU" sz="2600" dirty="0" smtClean="0"/>
              <a:t>– identifies a problem before it becomes big and damaging to the organisation or individuals</a:t>
            </a:r>
          </a:p>
          <a:p>
            <a:pPr>
              <a:buNone/>
            </a:pPr>
            <a:endParaRPr lang="en-AU" sz="2600" dirty="0" smtClean="0"/>
          </a:p>
          <a:p>
            <a:r>
              <a:rPr lang="en-AU" sz="2600" dirty="0" smtClean="0"/>
              <a:t>Good </a:t>
            </a:r>
            <a:r>
              <a:rPr lang="en-AU" sz="2600" b="1" dirty="0" smtClean="0">
                <a:solidFill>
                  <a:srgbClr val="C00000"/>
                </a:solidFill>
              </a:rPr>
              <a:t>policy and strategy development </a:t>
            </a:r>
            <a:r>
              <a:rPr lang="en-AU" sz="2600" dirty="0" smtClean="0"/>
              <a:t>skills</a:t>
            </a:r>
          </a:p>
          <a:p>
            <a:pPr>
              <a:buNone/>
            </a:pPr>
            <a:endParaRPr lang="en-AU" sz="2600" dirty="0" smtClean="0"/>
          </a:p>
          <a:p>
            <a:r>
              <a:rPr lang="en-AU" sz="2600" dirty="0" smtClean="0"/>
              <a:t>Continuously </a:t>
            </a:r>
            <a:r>
              <a:rPr lang="en-AU" sz="2600" b="1" dirty="0" smtClean="0">
                <a:solidFill>
                  <a:srgbClr val="C00000"/>
                </a:solidFill>
              </a:rPr>
              <a:t>aware of opportunities </a:t>
            </a:r>
            <a:r>
              <a:rPr lang="en-AU" sz="2600" dirty="0" smtClean="0"/>
              <a:t>for the university and its staff</a:t>
            </a:r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r>
              <a:rPr lang="en-AU" sz="1000" dirty="0" smtClean="0">
                <a:solidFill>
                  <a:schemeClr val="bg1">
                    <a:lumMod val="50000"/>
                  </a:schemeClr>
                </a:solidFill>
              </a:rPr>
              <a:t>©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2011</a:t>
            </a:r>
            <a:endParaRPr lang="en-AU" sz="10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None/>
            </a:pPr>
            <a:endParaRPr lang="en-AU" sz="10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224" y="1000108"/>
            <a:ext cx="7829576" cy="5126055"/>
          </a:xfrm>
        </p:spPr>
        <p:txBody>
          <a:bodyPr>
            <a:normAutofit fontScale="92500" lnSpcReduction="20000"/>
          </a:bodyPr>
          <a:lstStyle/>
          <a:p>
            <a:r>
              <a:rPr lang="en-AU" sz="2600" b="1" dirty="0" smtClean="0">
                <a:solidFill>
                  <a:srgbClr val="C00000"/>
                </a:solidFill>
              </a:rPr>
              <a:t>Networker</a:t>
            </a:r>
          </a:p>
          <a:p>
            <a:pPr>
              <a:buNone/>
            </a:pPr>
            <a:endParaRPr lang="en-AU" sz="2600" dirty="0" smtClean="0"/>
          </a:p>
          <a:p>
            <a:r>
              <a:rPr lang="en-AU" sz="2600" dirty="0" smtClean="0"/>
              <a:t>Good </a:t>
            </a:r>
            <a:r>
              <a:rPr lang="en-AU" sz="2600" b="1" dirty="0" smtClean="0">
                <a:solidFill>
                  <a:srgbClr val="C00000"/>
                </a:solidFill>
              </a:rPr>
              <a:t>motivator</a:t>
            </a:r>
            <a:r>
              <a:rPr lang="en-AU" sz="2600" dirty="0" smtClean="0"/>
              <a:t> – develops commitment and trust among staff at all levels</a:t>
            </a:r>
          </a:p>
          <a:p>
            <a:pPr>
              <a:buNone/>
            </a:pPr>
            <a:endParaRPr lang="en-AU" sz="2600" dirty="0" smtClean="0"/>
          </a:p>
          <a:p>
            <a:r>
              <a:rPr lang="en-AU" sz="2600" dirty="0" smtClean="0"/>
              <a:t>Strong </a:t>
            </a:r>
            <a:r>
              <a:rPr lang="en-AU" sz="2600" b="1" dirty="0" smtClean="0">
                <a:solidFill>
                  <a:srgbClr val="C00000"/>
                </a:solidFill>
              </a:rPr>
              <a:t>academic credibility </a:t>
            </a:r>
            <a:r>
              <a:rPr lang="en-AU" sz="2600" dirty="0" smtClean="0"/>
              <a:t>in the wider academic community</a:t>
            </a:r>
          </a:p>
          <a:p>
            <a:pPr>
              <a:buNone/>
            </a:pPr>
            <a:endParaRPr lang="en-AU" sz="2600" dirty="0" smtClean="0"/>
          </a:p>
          <a:p>
            <a:r>
              <a:rPr lang="en-AU" sz="2600" b="1" dirty="0" smtClean="0">
                <a:solidFill>
                  <a:srgbClr val="C00000"/>
                </a:solidFill>
              </a:rPr>
              <a:t>Role model </a:t>
            </a:r>
            <a:r>
              <a:rPr lang="en-AU" sz="2600" dirty="0" smtClean="0"/>
              <a:t>– behaves in the manner expected of others</a:t>
            </a:r>
          </a:p>
          <a:p>
            <a:pPr>
              <a:buNone/>
            </a:pPr>
            <a:endParaRPr lang="en-AU" sz="2400" dirty="0" smtClean="0"/>
          </a:p>
          <a:p>
            <a:pPr>
              <a:buNone/>
            </a:pPr>
            <a:endParaRPr lang="en-AU" sz="2400" dirty="0" smtClean="0"/>
          </a:p>
          <a:p>
            <a:pPr>
              <a:buNone/>
            </a:pPr>
            <a:endParaRPr lang="en-AU" sz="2400" dirty="0" smtClean="0"/>
          </a:p>
          <a:p>
            <a:pPr>
              <a:buNone/>
            </a:pPr>
            <a:endParaRPr lang="en-AU" sz="2400" dirty="0" smtClean="0"/>
          </a:p>
          <a:p>
            <a:pPr>
              <a:buNone/>
            </a:pPr>
            <a:endParaRPr lang="en-AU" sz="2400" dirty="0" smtClean="0"/>
          </a:p>
          <a:p>
            <a:pPr>
              <a:buNone/>
            </a:pPr>
            <a:r>
              <a:rPr lang="en-AU" sz="1000" dirty="0" smtClean="0">
                <a:solidFill>
                  <a:schemeClr val="bg1">
                    <a:lumMod val="50000"/>
                  </a:schemeClr>
                </a:solidFill>
              </a:rPr>
              <a:t>©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2011</a:t>
            </a:r>
            <a:endParaRPr lang="en-AU" sz="10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None/>
            </a:pPr>
            <a:endParaRPr lang="en-AU" sz="1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5786" y="785794"/>
            <a:ext cx="7901014" cy="314327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AU" sz="2400" b="1" dirty="0" smtClean="0">
                <a:solidFill>
                  <a:srgbClr val="0070C0"/>
                </a:solidFill>
              </a:rPr>
              <a:t>Leadership</a:t>
            </a:r>
            <a:r>
              <a:rPr lang="en-AU" sz="2400" b="1" dirty="0" smtClean="0"/>
              <a:t> </a:t>
            </a:r>
            <a:r>
              <a:rPr lang="en-AU" sz="2400" dirty="0" smtClean="0"/>
              <a:t>is linked directly to </a:t>
            </a:r>
            <a:r>
              <a:rPr lang="en-AU" sz="2400" b="1" dirty="0" smtClean="0">
                <a:solidFill>
                  <a:srgbClr val="0070C0"/>
                </a:solidFill>
              </a:rPr>
              <a:t>change</a:t>
            </a:r>
            <a:r>
              <a:rPr lang="en-AU" sz="2400" dirty="0" smtClean="0"/>
              <a:t>.</a:t>
            </a:r>
          </a:p>
          <a:p>
            <a:pPr>
              <a:buNone/>
            </a:pPr>
            <a:endParaRPr lang="en-AU" sz="2400" dirty="0" smtClean="0"/>
          </a:p>
          <a:p>
            <a:pPr>
              <a:buNone/>
            </a:pPr>
            <a:r>
              <a:rPr lang="en-AU" sz="2400" dirty="0" smtClean="0"/>
              <a:t>Without change, there is no need for leadership  -  just management.</a:t>
            </a:r>
          </a:p>
          <a:p>
            <a:pPr>
              <a:buNone/>
            </a:pPr>
            <a:endParaRPr lang="en-AU" sz="2400" dirty="0" smtClean="0"/>
          </a:p>
          <a:p>
            <a:pPr>
              <a:buNone/>
            </a:pPr>
            <a:r>
              <a:rPr lang="en-AU" sz="2400" dirty="0" smtClean="0"/>
              <a:t>Without leadership, change will not be effective  -  it will fail.</a:t>
            </a:r>
          </a:p>
          <a:p>
            <a:pPr>
              <a:buNone/>
            </a:pPr>
            <a:r>
              <a:rPr lang="en-AU" sz="2400" dirty="0" smtClean="0"/>
              <a:t>Change must be led – and led well!</a:t>
            </a:r>
            <a:endParaRPr lang="en-A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714744" y="4071942"/>
            <a:ext cx="13573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rgbClr val="0070C0"/>
                </a:solidFill>
              </a:rPr>
              <a:t>Leadership</a:t>
            </a:r>
            <a:endParaRPr lang="en-AU" sz="2000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7620" y="4929198"/>
            <a:ext cx="1000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rgbClr val="0070C0"/>
                </a:solidFill>
              </a:rPr>
              <a:t>Change</a:t>
            </a:r>
            <a:endParaRPr lang="en-AU" sz="2000" dirty="0">
              <a:solidFill>
                <a:srgbClr val="0070C0"/>
              </a:solidFill>
            </a:endParaRPr>
          </a:p>
        </p:txBody>
      </p:sp>
      <p:sp>
        <p:nvSpPr>
          <p:cNvPr id="7" name="Curved Right Arrow 6"/>
          <p:cNvSpPr/>
          <p:nvPr/>
        </p:nvSpPr>
        <p:spPr>
          <a:xfrm>
            <a:off x="3214678" y="4214818"/>
            <a:ext cx="500066" cy="1000132"/>
          </a:xfrm>
          <a:prstGeom prst="curved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8" name="Curved Right Arrow 7"/>
          <p:cNvSpPr/>
          <p:nvPr/>
        </p:nvSpPr>
        <p:spPr>
          <a:xfrm rot="-10800000">
            <a:off x="5000628" y="4214818"/>
            <a:ext cx="500066" cy="928694"/>
          </a:xfrm>
          <a:prstGeom prst="curved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00100" y="5715016"/>
            <a:ext cx="1285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>
                <a:solidFill>
                  <a:schemeClr val="bg1">
                    <a:lumMod val="50000"/>
                  </a:schemeClr>
                </a:solidFill>
              </a:rPr>
              <a:t>©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2011</a:t>
            </a:r>
            <a:endParaRPr lang="en-AU" sz="1000" dirty="0" smtClean="0">
              <a:solidFill>
                <a:schemeClr val="bg1">
                  <a:lumMod val="50000"/>
                </a:schemeClr>
              </a:solidFill>
            </a:endParaRPr>
          </a:p>
          <a:p>
            <a:endParaRPr lang="en-A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5786" y="1928802"/>
            <a:ext cx="7901014" cy="4197361"/>
          </a:xfrm>
        </p:spPr>
        <p:txBody>
          <a:bodyPr/>
          <a:lstStyle/>
          <a:p>
            <a:pPr algn="ctr">
              <a:buNone/>
            </a:pPr>
            <a:r>
              <a:rPr lang="en-AU" sz="2400" dirty="0" smtClean="0"/>
              <a:t>It is not just possessing these leadership characteristics that is important, but the </a:t>
            </a:r>
            <a:r>
              <a:rPr lang="en-AU" sz="2400" dirty="0" smtClean="0">
                <a:solidFill>
                  <a:srgbClr val="C00000"/>
                </a:solidFill>
              </a:rPr>
              <a:t>capacity to integrate them </a:t>
            </a:r>
            <a:r>
              <a:rPr lang="en-AU" sz="2400" dirty="0" smtClean="0"/>
              <a:t>in the appropriate way to meet the circumstances</a:t>
            </a:r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r>
              <a:rPr lang="en-AU" sz="1000" dirty="0" smtClean="0">
                <a:solidFill>
                  <a:schemeClr val="bg1">
                    <a:lumMod val="50000"/>
                  </a:schemeClr>
                </a:solidFill>
              </a:rPr>
              <a:t>©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2011</a:t>
            </a:r>
            <a:endParaRPr lang="en-AU" sz="10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None/>
            </a:pPr>
            <a:endParaRPr lang="en-AU" sz="10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en-AU" sz="3200" b="1" dirty="0" smtClean="0">
                <a:solidFill>
                  <a:srgbClr val="0070C0"/>
                </a:solidFill>
              </a:rPr>
              <a:t>Focus of academic leadership</a:t>
            </a:r>
            <a:endParaRPr lang="en-AU" sz="32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538" y="2000240"/>
            <a:ext cx="1900222" cy="4286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AU" sz="1800" dirty="0" smtClean="0"/>
              <a:t>Policy formation</a:t>
            </a:r>
            <a:endParaRPr lang="en-AU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2643174" y="1142984"/>
            <a:ext cx="1500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Working environment</a:t>
            </a:r>
            <a:endParaRPr lang="en-AU" dirty="0"/>
          </a:p>
        </p:txBody>
      </p:sp>
      <p:sp>
        <p:nvSpPr>
          <p:cNvPr id="6" name="TextBox 5"/>
          <p:cNvSpPr txBox="1"/>
          <p:nvPr/>
        </p:nvSpPr>
        <p:spPr>
          <a:xfrm>
            <a:off x="4786314" y="1285860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Staff issues</a:t>
            </a:r>
            <a:endParaRPr lang="en-AU" dirty="0"/>
          </a:p>
        </p:txBody>
      </p:sp>
      <p:sp>
        <p:nvSpPr>
          <p:cNvPr id="7" name="TextBox 6"/>
          <p:cNvSpPr txBox="1"/>
          <p:nvPr/>
        </p:nvSpPr>
        <p:spPr>
          <a:xfrm>
            <a:off x="928662" y="2786058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Planning</a:t>
            </a:r>
            <a:endParaRPr lang="en-AU" dirty="0"/>
          </a:p>
        </p:txBody>
      </p:sp>
      <p:sp>
        <p:nvSpPr>
          <p:cNvPr id="8" name="TextBox 7"/>
          <p:cNvSpPr txBox="1"/>
          <p:nvPr/>
        </p:nvSpPr>
        <p:spPr>
          <a:xfrm>
            <a:off x="5715008" y="1857364"/>
            <a:ext cx="1428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Attending meetings</a:t>
            </a:r>
            <a:endParaRPr lang="en-AU" dirty="0"/>
          </a:p>
        </p:txBody>
      </p:sp>
      <p:sp>
        <p:nvSpPr>
          <p:cNvPr id="9" name="TextBox 8"/>
          <p:cNvSpPr txBox="1"/>
          <p:nvPr/>
        </p:nvSpPr>
        <p:spPr>
          <a:xfrm>
            <a:off x="6143636" y="2857496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Teaching and learning quality</a:t>
            </a:r>
            <a:endParaRPr lang="en-AU" dirty="0"/>
          </a:p>
        </p:txBody>
      </p:sp>
      <p:sp>
        <p:nvSpPr>
          <p:cNvPr id="10" name="TextBox 9"/>
          <p:cNvSpPr txBox="1"/>
          <p:nvPr/>
        </p:nvSpPr>
        <p:spPr>
          <a:xfrm>
            <a:off x="928662" y="3571876"/>
            <a:ext cx="1785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 smtClean="0"/>
              <a:t>Research quality</a:t>
            </a:r>
          </a:p>
          <a:p>
            <a:pPr algn="ctr"/>
            <a:r>
              <a:rPr lang="en-AU" dirty="0" smtClean="0"/>
              <a:t>and impact</a:t>
            </a:r>
            <a:endParaRPr lang="en-AU" dirty="0"/>
          </a:p>
        </p:txBody>
      </p:sp>
      <p:sp>
        <p:nvSpPr>
          <p:cNvPr id="11" name="TextBox 10"/>
          <p:cNvSpPr txBox="1"/>
          <p:nvPr/>
        </p:nvSpPr>
        <p:spPr>
          <a:xfrm>
            <a:off x="5857884" y="3929066"/>
            <a:ext cx="1928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Community engagement</a:t>
            </a:r>
            <a:endParaRPr lang="en-AU" dirty="0"/>
          </a:p>
        </p:txBody>
      </p:sp>
      <p:sp>
        <p:nvSpPr>
          <p:cNvPr id="12" name="TextBox 11"/>
          <p:cNvSpPr txBox="1"/>
          <p:nvPr/>
        </p:nvSpPr>
        <p:spPr>
          <a:xfrm>
            <a:off x="1857356" y="4714884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networking</a:t>
            </a:r>
            <a:endParaRPr lang="en-AU" dirty="0"/>
          </a:p>
        </p:txBody>
      </p:sp>
      <p:sp>
        <p:nvSpPr>
          <p:cNvPr id="13" name="TextBox 12"/>
          <p:cNvSpPr txBox="1"/>
          <p:nvPr/>
        </p:nvSpPr>
        <p:spPr>
          <a:xfrm>
            <a:off x="4786314" y="4929198"/>
            <a:ext cx="2000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 smtClean="0"/>
              <a:t>Administrative tasks</a:t>
            </a:r>
            <a:endParaRPr lang="en-AU" dirty="0"/>
          </a:p>
        </p:txBody>
      </p:sp>
      <p:sp>
        <p:nvSpPr>
          <p:cNvPr id="14" name="TextBox 13"/>
          <p:cNvSpPr txBox="1"/>
          <p:nvPr/>
        </p:nvSpPr>
        <p:spPr>
          <a:xfrm>
            <a:off x="2928926" y="5357826"/>
            <a:ext cx="1928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 smtClean="0"/>
              <a:t>Innovation and opportunity</a:t>
            </a:r>
            <a:endParaRPr lang="en-AU" dirty="0"/>
          </a:p>
        </p:txBody>
      </p:sp>
      <p:sp>
        <p:nvSpPr>
          <p:cNvPr id="15" name="Oval 14"/>
          <p:cNvSpPr/>
          <p:nvPr/>
        </p:nvSpPr>
        <p:spPr>
          <a:xfrm>
            <a:off x="3000364" y="2857496"/>
            <a:ext cx="2428892" cy="8572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Academic leadership</a:t>
            </a:r>
            <a:endParaRPr lang="en-A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17" name="Straight Arrow Connector 16"/>
          <p:cNvCxnSpPr>
            <a:endCxn id="6" idx="2"/>
          </p:cNvCxnSpPr>
          <p:nvPr/>
        </p:nvCxnSpPr>
        <p:spPr>
          <a:xfrm rot="5400000" flipH="1" flipV="1">
            <a:off x="4381616" y="1845576"/>
            <a:ext cx="1202304" cy="8215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4" idx="2"/>
          </p:cNvCxnSpPr>
          <p:nvPr/>
        </p:nvCxnSpPr>
        <p:spPr>
          <a:xfrm rot="16200000" flipV="1">
            <a:off x="3162795" y="2019794"/>
            <a:ext cx="1068181" cy="6072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5" idx="1"/>
          </p:cNvCxnSpPr>
          <p:nvPr/>
        </p:nvCxnSpPr>
        <p:spPr>
          <a:xfrm rot="16200000" flipV="1">
            <a:off x="2436784" y="2063754"/>
            <a:ext cx="625608" cy="12129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5" idx="2"/>
          </p:cNvCxnSpPr>
          <p:nvPr/>
        </p:nvCxnSpPr>
        <p:spPr>
          <a:xfrm rot="10800000">
            <a:off x="1857356" y="3000372"/>
            <a:ext cx="1143008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5400000">
            <a:off x="2643174" y="3714752"/>
            <a:ext cx="1071570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10800000" flipV="1">
            <a:off x="2643174" y="3500438"/>
            <a:ext cx="500066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15" idx="4"/>
            <a:endCxn id="14" idx="0"/>
          </p:cNvCxnSpPr>
          <p:nvPr/>
        </p:nvCxnSpPr>
        <p:spPr>
          <a:xfrm rot="5400000">
            <a:off x="3232538" y="4375554"/>
            <a:ext cx="1643074" cy="3214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16200000" flipH="1">
            <a:off x="4429124" y="3786190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15" idx="5"/>
          </p:cNvCxnSpPr>
          <p:nvPr/>
        </p:nvCxnSpPr>
        <p:spPr>
          <a:xfrm rot="16200000" flipH="1">
            <a:off x="5224352" y="3438410"/>
            <a:ext cx="554170" cy="85576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15" idx="6"/>
          </p:cNvCxnSpPr>
          <p:nvPr/>
        </p:nvCxnSpPr>
        <p:spPr>
          <a:xfrm>
            <a:off x="5429256" y="3286124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5214942" y="2428868"/>
            <a:ext cx="642942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071538" y="5500702"/>
            <a:ext cx="1285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>
                <a:solidFill>
                  <a:schemeClr val="bg1">
                    <a:lumMod val="50000"/>
                  </a:schemeClr>
                </a:solidFill>
              </a:rPr>
              <a:t>©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2011</a:t>
            </a:r>
            <a:endParaRPr lang="en-AU" sz="1000" dirty="0" smtClean="0">
              <a:solidFill>
                <a:schemeClr val="bg1">
                  <a:lumMod val="50000"/>
                </a:schemeClr>
              </a:solidFill>
            </a:endParaRPr>
          </a:p>
          <a:p>
            <a:endParaRPr lang="en-A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571504"/>
          </a:xfrm>
        </p:spPr>
        <p:txBody>
          <a:bodyPr>
            <a:normAutofit/>
          </a:bodyPr>
          <a:lstStyle/>
          <a:p>
            <a:r>
              <a:rPr lang="en-AU" sz="2400" b="1" dirty="0" smtClean="0">
                <a:solidFill>
                  <a:srgbClr val="C00000"/>
                </a:solidFill>
              </a:rPr>
              <a:t>The Leadership Cycle</a:t>
            </a:r>
            <a:endParaRPr lang="en-AU" sz="24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14612" y="1571612"/>
            <a:ext cx="3686172" cy="4000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AU" sz="1800" dirty="0" smtClean="0"/>
              <a:t>Develop and communicate the vision</a:t>
            </a:r>
            <a:endParaRPr lang="en-AU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3143240" y="2357430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Identify objectives/ goals</a:t>
            </a:r>
            <a:endParaRPr lang="en-AU" dirty="0"/>
          </a:p>
        </p:txBody>
      </p:sp>
      <p:sp>
        <p:nvSpPr>
          <p:cNvPr id="5" name="TextBox 4"/>
          <p:cNvSpPr txBox="1"/>
          <p:nvPr/>
        </p:nvSpPr>
        <p:spPr>
          <a:xfrm>
            <a:off x="3643306" y="3214686"/>
            <a:ext cx="1928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Develop strategy</a:t>
            </a:r>
          </a:p>
          <a:p>
            <a:r>
              <a:rPr lang="en-AU" dirty="0" smtClean="0"/>
              <a:t>- ‘action plan’</a:t>
            </a:r>
            <a:endParaRPr lang="en-AU" dirty="0"/>
          </a:p>
        </p:txBody>
      </p:sp>
      <p:sp>
        <p:nvSpPr>
          <p:cNvPr id="8" name="TextBox 7"/>
          <p:cNvSpPr txBox="1"/>
          <p:nvPr/>
        </p:nvSpPr>
        <p:spPr>
          <a:xfrm>
            <a:off x="3286116" y="4286256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Monitor implementation</a:t>
            </a:r>
            <a:endParaRPr lang="en-AU" dirty="0"/>
          </a:p>
        </p:txBody>
      </p:sp>
      <p:sp>
        <p:nvSpPr>
          <p:cNvPr id="11" name="TextBox 10"/>
          <p:cNvSpPr txBox="1"/>
          <p:nvPr/>
        </p:nvSpPr>
        <p:spPr>
          <a:xfrm>
            <a:off x="3643306" y="5214950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 smtClean="0"/>
              <a:t>Evaluate</a:t>
            </a:r>
            <a:endParaRPr lang="en-AU" dirty="0"/>
          </a:p>
        </p:txBody>
      </p:sp>
      <p:cxnSp>
        <p:nvCxnSpPr>
          <p:cNvPr id="15" name="Straight Arrow Connector 14"/>
          <p:cNvCxnSpPr/>
          <p:nvPr/>
        </p:nvCxnSpPr>
        <p:spPr>
          <a:xfrm rot="5400000">
            <a:off x="4257394" y="2957788"/>
            <a:ext cx="487924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5400000">
            <a:off x="4257394" y="4100796"/>
            <a:ext cx="487924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>
            <a:off x="4257394" y="2171970"/>
            <a:ext cx="487924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5400000">
            <a:off x="4257394" y="4886614"/>
            <a:ext cx="487924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214546" y="1785926"/>
            <a:ext cx="428628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6200000" flipH="1">
            <a:off x="428596" y="3571876"/>
            <a:ext cx="3643338" cy="7143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2214546" y="2571744"/>
            <a:ext cx="857256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2285984" y="3571876"/>
            <a:ext cx="1214446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endCxn id="8" idx="1"/>
          </p:cNvCxnSpPr>
          <p:nvPr/>
        </p:nvCxnSpPr>
        <p:spPr>
          <a:xfrm flipV="1">
            <a:off x="2285984" y="4470922"/>
            <a:ext cx="1000132" cy="2964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2285984" y="5429264"/>
            <a:ext cx="1714512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786578" y="2857496"/>
            <a:ext cx="15001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 smtClean="0">
                <a:solidFill>
                  <a:srgbClr val="00B050"/>
                </a:solidFill>
              </a:rPr>
              <a:t>Reflect</a:t>
            </a:r>
          </a:p>
          <a:p>
            <a:r>
              <a:rPr lang="en-AU" b="1" dirty="0" smtClean="0">
                <a:solidFill>
                  <a:srgbClr val="00B050"/>
                </a:solidFill>
              </a:rPr>
              <a:t>Motivate</a:t>
            </a:r>
          </a:p>
          <a:p>
            <a:r>
              <a:rPr lang="en-AU" b="1" dirty="0" smtClean="0">
                <a:solidFill>
                  <a:srgbClr val="00B050"/>
                </a:solidFill>
              </a:rPr>
              <a:t>Communicate</a:t>
            </a:r>
            <a:endParaRPr lang="en-AU" b="1" dirty="0">
              <a:solidFill>
                <a:srgbClr val="00B050"/>
              </a:solidFill>
            </a:endParaRPr>
          </a:p>
        </p:txBody>
      </p:sp>
      <p:sp>
        <p:nvSpPr>
          <p:cNvPr id="40" name="Left Brace 39"/>
          <p:cNvSpPr/>
          <p:nvPr/>
        </p:nvSpPr>
        <p:spPr>
          <a:xfrm>
            <a:off x="6643702" y="3071810"/>
            <a:ext cx="142876" cy="571504"/>
          </a:xfrm>
          <a:prstGeom prst="leftBrac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42" name="Straight Arrow Connector 41"/>
          <p:cNvCxnSpPr>
            <a:stCxn id="40" idx="1"/>
          </p:cNvCxnSpPr>
          <p:nvPr/>
        </p:nvCxnSpPr>
        <p:spPr>
          <a:xfrm rot="10800000">
            <a:off x="6429388" y="2928934"/>
            <a:ext cx="214314" cy="428628"/>
          </a:xfrm>
          <a:prstGeom prst="straightConnector1">
            <a:avLst/>
          </a:prstGeom>
          <a:ln w="19050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40" idx="1"/>
          </p:cNvCxnSpPr>
          <p:nvPr/>
        </p:nvCxnSpPr>
        <p:spPr>
          <a:xfrm rot="10800000">
            <a:off x="6143636" y="3357562"/>
            <a:ext cx="500066" cy="1588"/>
          </a:xfrm>
          <a:prstGeom prst="straightConnector1">
            <a:avLst/>
          </a:prstGeom>
          <a:ln w="19050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40" idx="1"/>
          </p:cNvCxnSpPr>
          <p:nvPr/>
        </p:nvCxnSpPr>
        <p:spPr>
          <a:xfrm rot="10800000" flipV="1">
            <a:off x="6357950" y="3357562"/>
            <a:ext cx="285752" cy="428628"/>
          </a:xfrm>
          <a:prstGeom prst="straightConnector1">
            <a:avLst/>
          </a:prstGeom>
          <a:ln w="19050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928662" y="5715016"/>
            <a:ext cx="1571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>
                <a:solidFill>
                  <a:schemeClr val="bg1">
                    <a:lumMod val="50000"/>
                  </a:schemeClr>
                </a:solidFill>
              </a:rPr>
              <a:t>©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2011</a:t>
            </a:r>
            <a:endParaRPr lang="en-AU" sz="1000" dirty="0" smtClean="0">
              <a:solidFill>
                <a:schemeClr val="bg1">
                  <a:lumMod val="50000"/>
                </a:schemeClr>
              </a:solidFill>
            </a:endParaRPr>
          </a:p>
          <a:p>
            <a:endParaRPr lang="en-A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en-AU" sz="2800" b="1" dirty="0" smtClean="0">
                <a:solidFill>
                  <a:srgbClr val="0070C0"/>
                </a:solidFill>
              </a:rPr>
              <a:t>Developing and communicating the vision</a:t>
            </a:r>
            <a:endParaRPr lang="en-AU" sz="28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5786" y="1000108"/>
            <a:ext cx="7901014" cy="521497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AU" sz="2400" dirty="0" smtClean="0"/>
              <a:t>A vision is a </a:t>
            </a:r>
            <a:r>
              <a:rPr lang="en-AU" sz="2400" b="1" dirty="0" smtClean="0">
                <a:solidFill>
                  <a:srgbClr val="00B050"/>
                </a:solidFill>
              </a:rPr>
              <a:t>desirable destination </a:t>
            </a:r>
            <a:r>
              <a:rPr lang="en-AU" sz="2400" dirty="0" smtClean="0"/>
              <a:t>for your university – a ‘picture’ of what it could and should look like at some future point</a:t>
            </a:r>
          </a:p>
          <a:p>
            <a:pPr>
              <a:buNone/>
            </a:pPr>
            <a:endParaRPr lang="en-AU" sz="2400" dirty="0" smtClean="0"/>
          </a:p>
          <a:p>
            <a:pPr>
              <a:buNone/>
            </a:pPr>
            <a:r>
              <a:rPr lang="en-AU" sz="2400" dirty="0" smtClean="0"/>
              <a:t>A vision </a:t>
            </a:r>
            <a:r>
              <a:rPr lang="en-AU" sz="2400" b="1" dirty="0" smtClean="0">
                <a:solidFill>
                  <a:srgbClr val="00B050"/>
                </a:solidFill>
              </a:rPr>
              <a:t>gives staff a direction </a:t>
            </a:r>
            <a:r>
              <a:rPr lang="en-AU" sz="2400" dirty="0" smtClean="0"/>
              <a:t>– something to work towards in a unified manner – it makes sense out of how individual activities and decisions ‘fit together’</a:t>
            </a:r>
          </a:p>
          <a:p>
            <a:pPr>
              <a:buNone/>
            </a:pPr>
            <a:endParaRPr lang="en-AU" sz="2400" dirty="0" smtClean="0"/>
          </a:p>
          <a:p>
            <a:pPr>
              <a:buNone/>
            </a:pPr>
            <a:r>
              <a:rPr lang="en-AU" sz="2400" dirty="0" smtClean="0"/>
              <a:t>A vision must be </a:t>
            </a:r>
            <a:r>
              <a:rPr lang="en-AU" sz="2400" b="1" dirty="0" smtClean="0">
                <a:solidFill>
                  <a:srgbClr val="00B050"/>
                </a:solidFill>
              </a:rPr>
              <a:t>shared and understood </a:t>
            </a:r>
            <a:r>
              <a:rPr lang="en-AU" sz="2400" dirty="0" smtClean="0"/>
              <a:t>in the same way by all staff – that is where high level communication comes in</a:t>
            </a:r>
          </a:p>
          <a:p>
            <a:pPr>
              <a:buNone/>
            </a:pPr>
            <a:endParaRPr lang="en-AU" sz="2400" dirty="0" smtClean="0"/>
          </a:p>
          <a:p>
            <a:pPr>
              <a:buNone/>
            </a:pPr>
            <a:r>
              <a:rPr lang="en-AU" sz="2400" dirty="0" smtClean="0"/>
              <a:t>The test of whether you have a good vision is whether your staff talk about it enthusiastically</a:t>
            </a:r>
          </a:p>
          <a:p>
            <a:pPr>
              <a:buNone/>
            </a:pPr>
            <a:r>
              <a:rPr lang="en-AU" sz="1000" dirty="0" smtClean="0">
                <a:solidFill>
                  <a:schemeClr val="bg1">
                    <a:lumMod val="50000"/>
                  </a:schemeClr>
                </a:solidFill>
              </a:rPr>
              <a:t>©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2011</a:t>
            </a:r>
            <a:endParaRPr lang="en-AU" sz="10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None/>
            </a:pPr>
            <a:endParaRPr lang="en-AU" sz="10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AU" sz="2400" dirty="0" smtClean="0"/>
              <a:t>A vision is about exciting possibilities that in turn motivate staff and the community</a:t>
            </a:r>
          </a:p>
          <a:p>
            <a:pPr>
              <a:buNone/>
            </a:pPr>
            <a:endParaRPr lang="en-AU" sz="2400" dirty="0" smtClean="0"/>
          </a:p>
          <a:p>
            <a:pPr>
              <a:buNone/>
            </a:pPr>
            <a:r>
              <a:rPr lang="en-AU" sz="2400" dirty="0" smtClean="0"/>
              <a:t>Leaders live their professional lives backwards – they have the vision, then work backwards to ensure we get there</a:t>
            </a:r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r>
              <a:rPr lang="en-AU" sz="1000" dirty="0" smtClean="0">
                <a:solidFill>
                  <a:schemeClr val="bg1">
                    <a:lumMod val="50000"/>
                  </a:schemeClr>
                </a:solidFill>
              </a:rPr>
              <a:t>©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2011</a:t>
            </a:r>
            <a:endParaRPr lang="en-AU" sz="10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None/>
            </a:pPr>
            <a:endParaRPr lang="en-AU" sz="10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 your 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Beak into groups and work out five key elements of your vision for your university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224" y="714356"/>
            <a:ext cx="7829576" cy="541180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AU" sz="2800" b="1" dirty="0" smtClean="0">
                <a:solidFill>
                  <a:srgbClr val="7030A0"/>
                </a:solidFill>
              </a:rPr>
              <a:t>Your vision </a:t>
            </a:r>
            <a:r>
              <a:rPr lang="en-AU" sz="2800" b="1" dirty="0" smtClean="0">
                <a:solidFill>
                  <a:srgbClr val="00B050"/>
                </a:solidFill>
              </a:rPr>
              <a:t>might</a:t>
            </a:r>
            <a:r>
              <a:rPr lang="en-AU" sz="2800" b="1" dirty="0" smtClean="0">
                <a:solidFill>
                  <a:srgbClr val="7030A0"/>
                </a:solidFill>
              </a:rPr>
              <a:t> be:</a:t>
            </a:r>
          </a:p>
          <a:p>
            <a:pPr>
              <a:buNone/>
            </a:pPr>
            <a:endParaRPr lang="en-AU" sz="2400" dirty="0" smtClean="0"/>
          </a:p>
          <a:p>
            <a:pPr>
              <a:buNone/>
            </a:pPr>
            <a:r>
              <a:rPr lang="en-AU" sz="2400" dirty="0" smtClean="0"/>
              <a:t>To be a world-class university</a:t>
            </a:r>
          </a:p>
          <a:p>
            <a:pPr>
              <a:buNone/>
            </a:pPr>
            <a:endParaRPr lang="en-AU" sz="2400" dirty="0" smtClean="0"/>
          </a:p>
          <a:p>
            <a:pPr>
              <a:buNone/>
            </a:pPr>
            <a:r>
              <a:rPr lang="en-AU" sz="2400" dirty="0" smtClean="0"/>
              <a:t>that sets a standard against which others are measured</a:t>
            </a:r>
          </a:p>
          <a:p>
            <a:pPr>
              <a:buNone/>
            </a:pPr>
            <a:endParaRPr lang="en-AU" sz="2400" dirty="0" smtClean="0"/>
          </a:p>
          <a:p>
            <a:pPr>
              <a:buNone/>
            </a:pPr>
            <a:r>
              <a:rPr lang="en-AU" sz="2400" dirty="0" smtClean="0"/>
              <a:t>that has highly qualified and committed staff</a:t>
            </a:r>
          </a:p>
          <a:p>
            <a:pPr>
              <a:buNone/>
            </a:pPr>
            <a:endParaRPr lang="en-AU" sz="2400" dirty="0" smtClean="0"/>
          </a:p>
          <a:p>
            <a:pPr>
              <a:buNone/>
            </a:pPr>
            <a:r>
              <a:rPr lang="en-AU" sz="2400" dirty="0" smtClean="0"/>
              <a:t>that has highly motivated and high performing students</a:t>
            </a:r>
          </a:p>
          <a:p>
            <a:pPr>
              <a:buNone/>
            </a:pPr>
            <a:endParaRPr lang="en-AU" sz="2400" dirty="0" smtClean="0"/>
          </a:p>
          <a:p>
            <a:pPr>
              <a:buNone/>
            </a:pPr>
            <a:r>
              <a:rPr lang="en-AU" sz="2400" dirty="0" smtClean="0"/>
              <a:t>that is making a significant contribution to the future of Saudi Arabia</a:t>
            </a:r>
          </a:p>
          <a:p>
            <a:pPr>
              <a:buNone/>
            </a:pPr>
            <a:r>
              <a:rPr lang="en-AU" sz="1000" dirty="0" smtClean="0">
                <a:solidFill>
                  <a:schemeClr val="bg1">
                    <a:lumMod val="50000"/>
                  </a:schemeClr>
                </a:solidFill>
              </a:rPr>
              <a:t>©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2011</a:t>
            </a:r>
            <a:endParaRPr lang="en-AU" sz="10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None/>
            </a:pPr>
            <a:endParaRPr lang="en-AU" sz="100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en-AU" sz="2800" b="1" dirty="0" smtClean="0">
                <a:solidFill>
                  <a:srgbClr val="0070C0"/>
                </a:solidFill>
              </a:rPr>
              <a:t>Identifying objectives/ goals</a:t>
            </a:r>
            <a:endParaRPr lang="en-AU" sz="28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538" y="1600200"/>
            <a:ext cx="7615262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AU" sz="2400" dirty="0" smtClean="0"/>
              <a:t>Do not get caught up in the interesting but largely pointless academic debate about the difference between an objective and a goal – for leaders and leadership, </a:t>
            </a:r>
            <a:r>
              <a:rPr lang="en-AU" sz="2400" dirty="0" smtClean="0">
                <a:solidFill>
                  <a:srgbClr val="C00000"/>
                </a:solidFill>
              </a:rPr>
              <a:t>they are both about the same thing</a:t>
            </a:r>
            <a:r>
              <a:rPr lang="en-AU" sz="2400" dirty="0" smtClean="0"/>
              <a:t>.</a:t>
            </a:r>
          </a:p>
          <a:p>
            <a:pPr>
              <a:buNone/>
            </a:pPr>
            <a:endParaRPr lang="en-AU" sz="2400" dirty="0" smtClean="0"/>
          </a:p>
          <a:p>
            <a:pPr>
              <a:buNone/>
            </a:pPr>
            <a:r>
              <a:rPr lang="en-AU" sz="2400" dirty="0" smtClean="0"/>
              <a:t>Objectives/ goals are </a:t>
            </a:r>
            <a:r>
              <a:rPr lang="en-AU" sz="2400" b="1" dirty="0" smtClean="0">
                <a:solidFill>
                  <a:srgbClr val="00B050"/>
                </a:solidFill>
              </a:rPr>
              <a:t>precise statements </a:t>
            </a:r>
            <a:r>
              <a:rPr lang="en-AU" sz="2400" dirty="0" smtClean="0"/>
              <a:t>about </a:t>
            </a:r>
            <a:r>
              <a:rPr lang="en-AU" sz="2400" b="1" dirty="0" smtClean="0">
                <a:solidFill>
                  <a:srgbClr val="FF6600"/>
                </a:solidFill>
              </a:rPr>
              <a:t>what is to be achieved.</a:t>
            </a:r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r>
              <a:rPr lang="en-AU" sz="1000" dirty="0" smtClean="0">
                <a:solidFill>
                  <a:schemeClr val="bg1">
                    <a:lumMod val="50000"/>
                  </a:schemeClr>
                </a:solidFill>
              </a:rPr>
              <a:t>©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2011</a:t>
            </a:r>
            <a:endParaRPr lang="en-AU" sz="10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None/>
            </a:pPr>
            <a:endParaRPr lang="en-AU" sz="1000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7290" y="785794"/>
            <a:ext cx="7329510" cy="5340369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AU" sz="2400" dirty="0" smtClean="0"/>
              <a:t>When defining project objectives,</a:t>
            </a:r>
          </a:p>
          <a:p>
            <a:pPr>
              <a:buFontTx/>
              <a:buNone/>
            </a:pPr>
            <a:r>
              <a:rPr lang="en-AU" sz="2400" dirty="0" smtClean="0"/>
              <a:t>think SMART:</a:t>
            </a:r>
          </a:p>
          <a:p>
            <a:pPr>
              <a:buFontTx/>
              <a:buNone/>
            </a:pPr>
            <a:endParaRPr lang="en-AU" sz="1200" dirty="0" smtClean="0"/>
          </a:p>
          <a:p>
            <a:pPr>
              <a:buFontTx/>
              <a:buNone/>
            </a:pPr>
            <a:r>
              <a:rPr lang="en-AU" sz="2400" b="1" dirty="0" smtClean="0">
                <a:solidFill>
                  <a:srgbClr val="FF0000"/>
                </a:solidFill>
              </a:rPr>
              <a:t>S</a:t>
            </a:r>
            <a:r>
              <a:rPr lang="en-AU" sz="2400" dirty="0" smtClean="0"/>
              <a:t>pecific</a:t>
            </a:r>
          </a:p>
          <a:p>
            <a:pPr>
              <a:buFontTx/>
              <a:buNone/>
            </a:pPr>
            <a:endParaRPr lang="en-AU" sz="2400" dirty="0" smtClean="0"/>
          </a:p>
          <a:p>
            <a:pPr>
              <a:buFontTx/>
              <a:buNone/>
            </a:pPr>
            <a:r>
              <a:rPr lang="en-AU" sz="2400" b="1" dirty="0" smtClean="0">
                <a:solidFill>
                  <a:schemeClr val="accent6">
                    <a:lumMod val="75000"/>
                  </a:schemeClr>
                </a:solidFill>
              </a:rPr>
              <a:t>M</a:t>
            </a:r>
            <a:r>
              <a:rPr lang="en-AU" sz="2400" dirty="0" smtClean="0"/>
              <a:t>easureable</a:t>
            </a:r>
          </a:p>
          <a:p>
            <a:pPr>
              <a:buFontTx/>
              <a:buNone/>
            </a:pPr>
            <a:endParaRPr lang="en-AU" sz="2400" dirty="0" smtClean="0"/>
          </a:p>
          <a:p>
            <a:pPr>
              <a:buFontTx/>
              <a:buNone/>
            </a:pPr>
            <a:r>
              <a:rPr lang="en-AU" sz="2400" b="1" dirty="0" smtClean="0">
                <a:solidFill>
                  <a:schemeClr val="accent5">
                    <a:lumMod val="75000"/>
                  </a:schemeClr>
                </a:solidFill>
              </a:rPr>
              <a:t>A</a:t>
            </a:r>
            <a:r>
              <a:rPr lang="en-AU" sz="2400" dirty="0" smtClean="0"/>
              <a:t>ction-oriented</a:t>
            </a:r>
          </a:p>
          <a:p>
            <a:pPr>
              <a:buFontTx/>
              <a:buNone/>
            </a:pPr>
            <a:endParaRPr lang="en-AU" sz="2400" dirty="0" smtClean="0"/>
          </a:p>
          <a:p>
            <a:pPr>
              <a:buFontTx/>
              <a:buNone/>
            </a:pPr>
            <a:r>
              <a:rPr lang="en-AU" sz="2400" b="1" dirty="0" smtClean="0">
                <a:solidFill>
                  <a:srgbClr val="7030A0"/>
                </a:solidFill>
              </a:rPr>
              <a:t>R</a:t>
            </a:r>
            <a:r>
              <a:rPr lang="en-AU" sz="2400" dirty="0" smtClean="0"/>
              <a:t>ealistic</a:t>
            </a:r>
          </a:p>
          <a:p>
            <a:pPr>
              <a:buFontTx/>
              <a:buNone/>
            </a:pPr>
            <a:endParaRPr lang="en-AU" sz="2400" dirty="0" smtClean="0"/>
          </a:p>
          <a:p>
            <a:pPr>
              <a:buFontTx/>
              <a:buNone/>
            </a:pPr>
            <a:r>
              <a:rPr lang="en-AU" sz="2400" b="1" dirty="0" smtClean="0">
                <a:solidFill>
                  <a:srgbClr val="00B050"/>
                </a:solidFill>
              </a:rPr>
              <a:t>T</a:t>
            </a:r>
            <a:r>
              <a:rPr lang="en-AU" sz="2400" dirty="0" smtClean="0"/>
              <a:t>ime-limited</a:t>
            </a:r>
          </a:p>
          <a:p>
            <a:pPr>
              <a:buNone/>
            </a:pPr>
            <a:r>
              <a:rPr lang="en-AU" sz="1000" dirty="0" smtClean="0">
                <a:solidFill>
                  <a:schemeClr val="bg1">
                    <a:lumMod val="50000"/>
                  </a:schemeClr>
                </a:solidFill>
              </a:rPr>
              <a:t>©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2011</a:t>
            </a:r>
            <a:endParaRPr lang="en-AU" sz="10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FontTx/>
              <a:buNone/>
            </a:pPr>
            <a:endParaRPr lang="en-AU" sz="1000" dirty="0" smtClean="0"/>
          </a:p>
          <a:p>
            <a:pPr>
              <a:buFontTx/>
              <a:buNone/>
            </a:pPr>
            <a:endParaRPr lang="en-US" sz="1000" dirty="0" smtClean="0"/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10" y="274638"/>
            <a:ext cx="8043890" cy="654032"/>
          </a:xfrm>
        </p:spPr>
        <p:txBody>
          <a:bodyPr>
            <a:noAutofit/>
          </a:bodyPr>
          <a:lstStyle/>
          <a:p>
            <a:pPr algn="l"/>
            <a:r>
              <a:rPr lang="en-AU" sz="2400" dirty="0" smtClean="0"/>
              <a:t>When developing objectives, leaders must be aware of their stakeholders:</a:t>
            </a:r>
            <a:endParaRPr lang="en-AU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224" y="1142984"/>
            <a:ext cx="7829576" cy="4983179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AU" sz="2400" dirty="0" smtClean="0"/>
              <a:t>A stakeholder is anyone with a </a:t>
            </a:r>
            <a:r>
              <a:rPr lang="en-AU" sz="2400" b="1" dirty="0" smtClean="0">
                <a:solidFill>
                  <a:srgbClr val="0070C0"/>
                </a:solidFill>
              </a:rPr>
              <a:t>direct interest </a:t>
            </a:r>
            <a:r>
              <a:rPr lang="en-AU" sz="2400" dirty="0" smtClean="0"/>
              <a:t>in the operation and quality of the university.</a:t>
            </a:r>
          </a:p>
          <a:p>
            <a:pPr>
              <a:lnSpc>
                <a:spcPct val="90000"/>
              </a:lnSpc>
            </a:pPr>
            <a:endParaRPr lang="en-AU" sz="2400" dirty="0" smtClean="0"/>
          </a:p>
          <a:p>
            <a:pPr>
              <a:lnSpc>
                <a:spcPct val="90000"/>
              </a:lnSpc>
            </a:pPr>
            <a:r>
              <a:rPr lang="en-AU" sz="2400" dirty="0" smtClean="0"/>
              <a:t>A stakeholder is anyone who will </a:t>
            </a:r>
            <a:r>
              <a:rPr lang="en-AU" sz="2400" b="1" dirty="0" smtClean="0">
                <a:solidFill>
                  <a:srgbClr val="0070C0"/>
                </a:solidFill>
              </a:rPr>
              <a:t>judge the success or failure </a:t>
            </a:r>
            <a:r>
              <a:rPr lang="en-AU" sz="2400" dirty="0" smtClean="0"/>
              <a:t>of your university, its programs, its staff and its students.</a:t>
            </a:r>
          </a:p>
          <a:p>
            <a:pPr>
              <a:lnSpc>
                <a:spcPct val="90000"/>
              </a:lnSpc>
              <a:buNone/>
            </a:pPr>
            <a:endParaRPr lang="en-AU" sz="2400" dirty="0" smtClean="0"/>
          </a:p>
          <a:p>
            <a:pPr>
              <a:lnSpc>
                <a:spcPct val="90000"/>
              </a:lnSpc>
            </a:pPr>
            <a:r>
              <a:rPr lang="en-AU" sz="2400" dirty="0" smtClean="0"/>
              <a:t>Stakeholders include anyone who </a:t>
            </a:r>
            <a:r>
              <a:rPr lang="en-AU" sz="2400" b="1" dirty="0" smtClean="0">
                <a:solidFill>
                  <a:srgbClr val="0070C0"/>
                </a:solidFill>
              </a:rPr>
              <a:t>contributes resources </a:t>
            </a:r>
            <a:r>
              <a:rPr lang="en-AU" sz="2400" dirty="0" smtClean="0"/>
              <a:t>to the university.</a:t>
            </a:r>
          </a:p>
          <a:p>
            <a:pPr>
              <a:lnSpc>
                <a:spcPct val="90000"/>
              </a:lnSpc>
            </a:pPr>
            <a:endParaRPr lang="en-AU" sz="2400" dirty="0" smtClean="0"/>
          </a:p>
          <a:p>
            <a:pPr>
              <a:lnSpc>
                <a:spcPct val="90000"/>
              </a:lnSpc>
            </a:pPr>
            <a:r>
              <a:rPr lang="en-AU" sz="2400" dirty="0" smtClean="0"/>
              <a:t>Stakeholders include</a:t>
            </a:r>
            <a:r>
              <a:rPr lang="en-AU" sz="2400" b="1" dirty="0" smtClean="0">
                <a:solidFill>
                  <a:srgbClr val="0070C0"/>
                </a:solidFill>
              </a:rPr>
              <a:t> the users and/or beneficiaries of the university’s outputs </a:t>
            </a:r>
            <a:r>
              <a:rPr lang="en-AU" sz="2400" dirty="0" smtClean="0"/>
              <a:t>(including the students and employers and the community)</a:t>
            </a:r>
          </a:p>
          <a:p>
            <a:pPr>
              <a:lnSpc>
                <a:spcPct val="90000"/>
              </a:lnSpc>
              <a:buNone/>
            </a:pPr>
            <a:endParaRPr lang="en-AU" sz="1000" dirty="0" smtClean="0"/>
          </a:p>
          <a:p>
            <a:pPr>
              <a:lnSpc>
                <a:spcPct val="90000"/>
              </a:lnSpc>
              <a:buNone/>
            </a:pPr>
            <a:endParaRPr lang="en-AU" sz="1000" dirty="0" smtClean="0"/>
          </a:p>
          <a:p>
            <a:pPr>
              <a:lnSpc>
                <a:spcPct val="90000"/>
              </a:lnSpc>
              <a:buNone/>
            </a:pPr>
            <a:endParaRPr lang="en-AU" sz="1000" dirty="0" smtClean="0"/>
          </a:p>
          <a:p>
            <a:pPr>
              <a:lnSpc>
                <a:spcPct val="90000"/>
              </a:lnSpc>
              <a:buNone/>
            </a:pPr>
            <a:r>
              <a:rPr lang="en-AU" sz="1000" dirty="0" smtClean="0">
                <a:solidFill>
                  <a:schemeClr val="bg1">
                    <a:lumMod val="50000"/>
                  </a:schemeClr>
                </a:solidFill>
              </a:rPr>
              <a:t>©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2011</a:t>
            </a:r>
            <a:endParaRPr lang="en-AU" sz="10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90000"/>
              </a:lnSpc>
              <a:buNone/>
            </a:pPr>
            <a:endParaRPr lang="en-US" sz="1000" dirty="0" smtClean="0"/>
          </a:p>
          <a:p>
            <a:pPr>
              <a:buNone/>
            </a:pPr>
            <a:endParaRPr lang="en-A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3200" b="1" dirty="0" smtClean="0">
                <a:solidFill>
                  <a:srgbClr val="7030A0"/>
                </a:solidFill>
              </a:rPr>
              <a:t>What is academic leadership?</a:t>
            </a:r>
            <a:endParaRPr lang="en-AU" sz="3200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5786" y="2000240"/>
            <a:ext cx="7572428" cy="412592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AU" sz="2400" dirty="0" smtClean="0"/>
              <a:t>“Leadership is about </a:t>
            </a:r>
            <a:r>
              <a:rPr lang="en-AU" sz="2400" dirty="0" smtClean="0">
                <a:solidFill>
                  <a:srgbClr val="C00000"/>
                </a:solidFill>
              </a:rPr>
              <a:t>communicating</a:t>
            </a:r>
            <a:r>
              <a:rPr lang="en-AU" sz="2400" dirty="0" smtClean="0"/>
              <a:t> to people their </a:t>
            </a:r>
            <a:r>
              <a:rPr lang="en-AU" sz="2400" dirty="0" smtClean="0">
                <a:solidFill>
                  <a:srgbClr val="C00000"/>
                </a:solidFill>
              </a:rPr>
              <a:t>worth</a:t>
            </a:r>
            <a:r>
              <a:rPr lang="en-AU" sz="2400" dirty="0" smtClean="0"/>
              <a:t> and </a:t>
            </a:r>
            <a:r>
              <a:rPr lang="en-AU" sz="2400" dirty="0" smtClean="0">
                <a:solidFill>
                  <a:srgbClr val="C00000"/>
                </a:solidFill>
              </a:rPr>
              <a:t>potential </a:t>
            </a:r>
            <a:r>
              <a:rPr lang="en-AU" sz="2400" dirty="0" smtClean="0"/>
              <a:t>so clearly that they come to see it in themselves. It is about unleashing the </a:t>
            </a:r>
            <a:r>
              <a:rPr lang="en-AU" sz="2400" dirty="0" smtClean="0">
                <a:solidFill>
                  <a:srgbClr val="C00000"/>
                </a:solidFill>
              </a:rPr>
              <a:t>potential </a:t>
            </a:r>
            <a:r>
              <a:rPr lang="en-AU" sz="2400" dirty="0" smtClean="0"/>
              <a:t>of those around you.”</a:t>
            </a:r>
          </a:p>
          <a:p>
            <a:pPr algn="ctr">
              <a:buNone/>
            </a:pPr>
            <a:r>
              <a:rPr lang="en-AU" sz="1800" dirty="0" smtClean="0"/>
              <a:t>Stephen Covey, </a:t>
            </a:r>
            <a:r>
              <a:rPr lang="en-AU" sz="1800" i="1" dirty="0" smtClean="0"/>
              <a:t>The 8</a:t>
            </a:r>
            <a:r>
              <a:rPr lang="en-AU" sz="1800" i="1" baseline="30000" dirty="0" smtClean="0"/>
              <a:t>th</a:t>
            </a:r>
            <a:r>
              <a:rPr lang="en-AU" sz="1800" i="1" dirty="0" smtClean="0"/>
              <a:t> Habit: From effectiveness to greatness</a:t>
            </a:r>
          </a:p>
          <a:p>
            <a:pPr>
              <a:buNone/>
            </a:pPr>
            <a:endParaRPr lang="en-AU" sz="1800" i="1" dirty="0" smtClean="0"/>
          </a:p>
          <a:p>
            <a:pPr>
              <a:buNone/>
            </a:pPr>
            <a:endParaRPr lang="en-AU" sz="1800" i="1" dirty="0" smtClean="0"/>
          </a:p>
          <a:p>
            <a:pPr>
              <a:buNone/>
            </a:pPr>
            <a:r>
              <a:rPr lang="en-US" sz="2400" dirty="0" smtClean="0"/>
              <a:t>“Leadership is the process of engaging people in creating a </a:t>
            </a:r>
            <a:r>
              <a:rPr lang="en-US" sz="2400" dirty="0" smtClean="0">
                <a:solidFill>
                  <a:srgbClr val="C00000"/>
                </a:solidFill>
              </a:rPr>
              <a:t>legacy </a:t>
            </a:r>
            <a:r>
              <a:rPr lang="en-US" sz="2400" dirty="0" smtClean="0"/>
              <a:t>of </a:t>
            </a:r>
            <a:r>
              <a:rPr lang="en-US" sz="2400" dirty="0" smtClean="0">
                <a:solidFill>
                  <a:srgbClr val="C00000"/>
                </a:solidFill>
              </a:rPr>
              <a:t>excellence</a:t>
            </a:r>
            <a:r>
              <a:rPr lang="en-US" sz="2400" dirty="0" smtClean="0"/>
              <a:t>.”</a:t>
            </a:r>
            <a:endParaRPr lang="en-AU" sz="2400" dirty="0" smtClean="0"/>
          </a:p>
          <a:p>
            <a:pPr algn="ctr">
              <a:buNone/>
            </a:pPr>
            <a:r>
              <a:rPr lang="en-AU" sz="1800" dirty="0" smtClean="0"/>
              <a:t>Tom Peters, Management consultant</a:t>
            </a:r>
          </a:p>
          <a:p>
            <a:pPr>
              <a:buNone/>
            </a:pPr>
            <a:r>
              <a:rPr lang="en-AU" sz="1000" dirty="0" smtClean="0">
                <a:solidFill>
                  <a:schemeClr val="bg1">
                    <a:lumMod val="50000"/>
                  </a:schemeClr>
                </a:solidFill>
              </a:rPr>
              <a:t>©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2011</a:t>
            </a:r>
            <a:endParaRPr lang="en-AU" sz="10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None/>
            </a:pPr>
            <a:endParaRPr lang="en-AU" sz="1000" i="1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groupwork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Who are the stakeholders in your university?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en-AU" sz="2800" b="1" dirty="0" smtClean="0">
                <a:solidFill>
                  <a:srgbClr val="0070C0"/>
                </a:solidFill>
              </a:rPr>
              <a:t>Developing strategy – the ‘action plan’</a:t>
            </a:r>
            <a:endParaRPr lang="en-AU" sz="28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5786" y="1214422"/>
            <a:ext cx="7901014" cy="491174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AU" sz="2400" dirty="0" smtClean="0"/>
              <a:t>Strategy is your plan for achieving your objectives. It is a ‘plan of action’</a:t>
            </a:r>
          </a:p>
          <a:p>
            <a:pPr>
              <a:buNone/>
            </a:pPr>
            <a:endParaRPr lang="en-AU" sz="2400" dirty="0" smtClean="0"/>
          </a:p>
          <a:p>
            <a:pPr>
              <a:buNone/>
            </a:pPr>
            <a:r>
              <a:rPr lang="en-AU" sz="2400" dirty="0" smtClean="0"/>
              <a:t>An action plan identifies what tasks or projects must be done, in what order, within what time frame, and with what resources to meet your objectives</a:t>
            </a:r>
          </a:p>
          <a:p>
            <a:endParaRPr lang="en-AU" sz="2400" dirty="0" smtClean="0"/>
          </a:p>
          <a:p>
            <a:pPr>
              <a:buNone/>
            </a:pPr>
            <a:r>
              <a:rPr lang="en-AU" sz="2400" dirty="0" smtClean="0"/>
              <a:t>Developing an action plan begins with the question: “Given our objective of _______ , what set of tasks must be completed, by whom, with what resources, by when?”</a:t>
            </a:r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r>
              <a:rPr lang="en-AU" sz="1000" dirty="0" smtClean="0">
                <a:solidFill>
                  <a:schemeClr val="bg1">
                    <a:lumMod val="50000"/>
                  </a:schemeClr>
                </a:solidFill>
              </a:rPr>
              <a:t>©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2011</a:t>
            </a:r>
            <a:endParaRPr lang="en-AU" sz="10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None/>
            </a:pPr>
            <a:endParaRPr lang="en-US" sz="1000" dirty="0" smtClean="0"/>
          </a:p>
          <a:p>
            <a:pPr>
              <a:buNone/>
            </a:pPr>
            <a:endParaRPr lang="en-AU" sz="2400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>
            <a:noAutofit/>
          </a:bodyPr>
          <a:lstStyle/>
          <a:p>
            <a:r>
              <a:rPr lang="en-AU" sz="2000" b="1" dirty="0" smtClean="0">
                <a:solidFill>
                  <a:srgbClr val="C00000"/>
                </a:solidFill>
              </a:rPr>
              <a:t>action </a:t>
            </a:r>
            <a:r>
              <a:rPr lang="en-AU" sz="2000" b="1" dirty="0" err="1" smtClean="0">
                <a:solidFill>
                  <a:srgbClr val="C00000"/>
                </a:solidFill>
              </a:rPr>
              <a:t>planl</a:t>
            </a:r>
            <a:endParaRPr lang="en-AU" sz="20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AU" sz="2400" dirty="0" smtClean="0"/>
              <a:t>The following chart shows project status (by shading out tasks already completed), estimated project duration, estimated task duration, and task sequences.</a:t>
            </a:r>
          </a:p>
          <a:p>
            <a:pPr>
              <a:buNone/>
            </a:pPr>
            <a:endParaRPr lang="en-AU" dirty="0" smtClean="0"/>
          </a:p>
          <a:p>
            <a:pPr>
              <a:buFontTx/>
              <a:buNone/>
            </a:pPr>
            <a:r>
              <a:rPr lang="en-AU" sz="1800" b="1" dirty="0" smtClean="0"/>
              <a:t>Task or activity		January	February	March	April	May	June</a:t>
            </a:r>
          </a:p>
          <a:p>
            <a:pPr>
              <a:buFontTx/>
              <a:buNone/>
            </a:pPr>
            <a:r>
              <a:rPr lang="en-AU" sz="1800" dirty="0" smtClean="0"/>
              <a:t>Develop objectives		</a:t>
            </a:r>
          </a:p>
          <a:p>
            <a:pPr>
              <a:buFontTx/>
              <a:buNone/>
            </a:pPr>
            <a:r>
              <a:rPr lang="en-AU" sz="1800" dirty="0" smtClean="0"/>
              <a:t>Skills assessment</a:t>
            </a:r>
          </a:p>
          <a:p>
            <a:pPr>
              <a:buFontTx/>
              <a:buNone/>
            </a:pPr>
            <a:r>
              <a:rPr lang="en-AU" sz="1800" dirty="0" smtClean="0"/>
              <a:t>Identify team members</a:t>
            </a:r>
          </a:p>
          <a:p>
            <a:pPr>
              <a:buFontTx/>
              <a:buNone/>
            </a:pPr>
            <a:r>
              <a:rPr lang="en-AU" sz="1800" dirty="0" smtClean="0"/>
              <a:t>Identify tasks</a:t>
            </a:r>
          </a:p>
          <a:p>
            <a:pPr>
              <a:buFontTx/>
              <a:buNone/>
            </a:pPr>
            <a:r>
              <a:rPr lang="en-AU" sz="1800" dirty="0" smtClean="0"/>
              <a:t>Develop budget estimates</a:t>
            </a:r>
          </a:p>
          <a:p>
            <a:pPr>
              <a:buFontTx/>
              <a:buNone/>
            </a:pPr>
            <a:r>
              <a:rPr lang="en-AU" sz="1800" dirty="0" smtClean="0"/>
              <a:t>Project launch</a:t>
            </a:r>
            <a:endParaRPr lang="en-US" sz="1800" dirty="0" smtClean="0"/>
          </a:p>
          <a:p>
            <a:pPr>
              <a:buNone/>
            </a:pPr>
            <a:endParaRPr lang="en-AU" dirty="0"/>
          </a:p>
        </p:txBody>
      </p:sp>
      <p:cxnSp>
        <p:nvCxnSpPr>
          <p:cNvPr id="5" name="Straight Connector 4"/>
          <p:cNvCxnSpPr/>
          <p:nvPr/>
        </p:nvCxnSpPr>
        <p:spPr>
          <a:xfrm rot="5400000">
            <a:off x="1858150" y="3999710"/>
            <a:ext cx="271464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rot="5400000">
            <a:off x="2786844" y="3928272"/>
            <a:ext cx="271464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5400000">
            <a:off x="3715538" y="3928272"/>
            <a:ext cx="271464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4572794" y="3928272"/>
            <a:ext cx="271464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5430050" y="3928272"/>
            <a:ext cx="271464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6358744" y="3928272"/>
            <a:ext cx="271464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>
            <a:off x="7216000" y="3928272"/>
            <a:ext cx="271464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000232" y="2857496"/>
            <a:ext cx="671517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000232" y="3214686"/>
            <a:ext cx="671517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071670" y="3571876"/>
            <a:ext cx="671517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071670" y="3929066"/>
            <a:ext cx="671517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2071670" y="4214818"/>
            <a:ext cx="671517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143108" y="4572008"/>
            <a:ext cx="671517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2071670" y="5000636"/>
            <a:ext cx="671517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3357554" y="2857496"/>
            <a:ext cx="142876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1" name="Rectangle 20"/>
          <p:cNvSpPr/>
          <p:nvPr/>
        </p:nvSpPr>
        <p:spPr>
          <a:xfrm>
            <a:off x="4500562" y="3214686"/>
            <a:ext cx="185738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2" name="Rectangle 21"/>
          <p:cNvSpPr/>
          <p:nvPr/>
        </p:nvSpPr>
        <p:spPr>
          <a:xfrm>
            <a:off x="5072066" y="3571876"/>
            <a:ext cx="142876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3" name="Rectangle 22"/>
          <p:cNvSpPr/>
          <p:nvPr/>
        </p:nvSpPr>
        <p:spPr>
          <a:xfrm>
            <a:off x="4143372" y="3929066"/>
            <a:ext cx="278608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4" name="Rectangle 23"/>
          <p:cNvSpPr/>
          <p:nvPr/>
        </p:nvSpPr>
        <p:spPr>
          <a:xfrm>
            <a:off x="4786314" y="4214818"/>
            <a:ext cx="1714512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5" name="Rectangle 24"/>
          <p:cNvSpPr/>
          <p:nvPr/>
        </p:nvSpPr>
        <p:spPr>
          <a:xfrm>
            <a:off x="6357950" y="4572008"/>
            <a:ext cx="857256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6" name="TextBox 25"/>
          <p:cNvSpPr txBox="1"/>
          <p:nvPr/>
        </p:nvSpPr>
        <p:spPr>
          <a:xfrm>
            <a:off x="714348" y="5786454"/>
            <a:ext cx="1571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>
                <a:solidFill>
                  <a:schemeClr val="bg1">
                    <a:lumMod val="50000"/>
                  </a:schemeClr>
                </a:solidFill>
              </a:rPr>
              <a:t>©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2011</a:t>
            </a:r>
            <a:endParaRPr lang="en-AU" sz="1000" dirty="0" smtClean="0">
              <a:solidFill>
                <a:schemeClr val="bg1">
                  <a:lumMod val="50000"/>
                </a:schemeClr>
              </a:solidFill>
            </a:endParaRPr>
          </a:p>
          <a:p>
            <a:endParaRPr lang="en-AU" sz="1000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en-AU" sz="2800" b="1" dirty="0" smtClean="0">
                <a:solidFill>
                  <a:srgbClr val="0070C0"/>
                </a:solidFill>
              </a:rPr>
              <a:t>Some key issues for academic leadership:</a:t>
            </a:r>
            <a:endParaRPr lang="en-AU" sz="28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910" y="1000108"/>
            <a:ext cx="8043890" cy="5126055"/>
          </a:xfrm>
        </p:spPr>
        <p:txBody>
          <a:bodyPr>
            <a:normAutofit lnSpcReduction="10000"/>
          </a:bodyPr>
          <a:lstStyle/>
          <a:p>
            <a:r>
              <a:rPr lang="en-AU" sz="2000" dirty="0" smtClean="0"/>
              <a:t>Be an active learner</a:t>
            </a:r>
          </a:p>
          <a:p>
            <a:r>
              <a:rPr lang="en-AU" sz="2000" dirty="0" smtClean="0"/>
              <a:t>Reflect often and deeply and honestly</a:t>
            </a:r>
          </a:p>
          <a:p>
            <a:r>
              <a:rPr lang="en-AU" sz="2000" dirty="0" smtClean="0"/>
              <a:t>Seek 360</a:t>
            </a:r>
            <a:r>
              <a:rPr lang="en-AU" sz="2000" baseline="30000" dirty="0" smtClean="0"/>
              <a:t>0</a:t>
            </a:r>
            <a:r>
              <a:rPr lang="en-AU" sz="2000" dirty="0" smtClean="0"/>
              <a:t> feedback – be open to constructive criticism, and praise</a:t>
            </a:r>
          </a:p>
          <a:p>
            <a:r>
              <a:rPr lang="en-AU" sz="2000" dirty="0" smtClean="0"/>
              <a:t>Seize the moments</a:t>
            </a:r>
          </a:p>
          <a:p>
            <a:r>
              <a:rPr lang="en-AU" sz="2000" dirty="0" smtClean="0"/>
              <a:t>Don’t let your self-opinion become too big  -  humility</a:t>
            </a:r>
          </a:p>
          <a:p>
            <a:r>
              <a:rPr lang="en-AU" sz="2000" dirty="0" smtClean="0"/>
              <a:t>Be confident, but not over confident</a:t>
            </a:r>
          </a:p>
          <a:p>
            <a:r>
              <a:rPr lang="en-AU" sz="2000" dirty="0" smtClean="0"/>
              <a:t>Reward contribution, whether successful or not (reward successful failures above mediocre successes)</a:t>
            </a:r>
          </a:p>
          <a:p>
            <a:r>
              <a:rPr lang="en-AU" sz="2000" dirty="0" smtClean="0"/>
              <a:t>Remember to lead yourself – be a good role model for others</a:t>
            </a:r>
          </a:p>
          <a:p>
            <a:r>
              <a:rPr lang="en-AU" sz="2000" dirty="0" smtClean="0"/>
              <a:t>Have contingency plans</a:t>
            </a:r>
          </a:p>
          <a:p>
            <a:r>
              <a:rPr lang="en-AU" sz="2000" dirty="0" smtClean="0"/>
              <a:t>Flexible thinking – respond quickly</a:t>
            </a:r>
          </a:p>
          <a:p>
            <a:r>
              <a:rPr lang="en-AU" sz="2000" dirty="0" smtClean="0"/>
              <a:t>Be decisive</a:t>
            </a:r>
          </a:p>
          <a:p>
            <a:r>
              <a:rPr lang="en-AU" sz="2000" dirty="0" smtClean="0"/>
              <a:t>Above all, act ethically </a:t>
            </a:r>
          </a:p>
          <a:p>
            <a:r>
              <a:rPr lang="en-AU" sz="2000" dirty="0" smtClean="0"/>
              <a:t>Be a team person</a:t>
            </a:r>
          </a:p>
          <a:p>
            <a:endParaRPr lang="en-AU" sz="1000" dirty="0" smtClean="0"/>
          </a:p>
          <a:p>
            <a:pPr>
              <a:buNone/>
            </a:pPr>
            <a:r>
              <a:rPr lang="en-AU" sz="1000" dirty="0" smtClean="0">
                <a:solidFill>
                  <a:schemeClr val="bg1">
                    <a:lumMod val="50000"/>
                  </a:schemeClr>
                </a:solidFill>
              </a:rPr>
              <a:t>©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2011</a:t>
            </a:r>
            <a:endParaRPr lang="en-AU" sz="10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None/>
            </a:pPr>
            <a:endParaRPr lang="en-AU" sz="1000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en-AU" sz="3200" dirty="0" smtClean="0">
                <a:solidFill>
                  <a:srgbClr val="0070C0"/>
                </a:solidFill>
              </a:rPr>
              <a:t>Judging leadership effectiveness</a:t>
            </a:r>
            <a:endParaRPr lang="en-AU" sz="32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538" y="1500174"/>
            <a:ext cx="2043098" cy="68579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1800" dirty="0" smtClean="0"/>
              <a:t>High quality</a:t>
            </a:r>
          </a:p>
          <a:p>
            <a:pPr>
              <a:buNone/>
            </a:pPr>
            <a:r>
              <a:rPr lang="en-AU" sz="1800" dirty="0" smtClean="0"/>
              <a:t>graduate outcomes</a:t>
            </a:r>
            <a:endParaRPr lang="en-AU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5000628" y="1500174"/>
            <a:ext cx="27860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 smtClean="0"/>
              <a:t>Successful implementation of new initiatives</a:t>
            </a:r>
            <a:endParaRPr lang="en-AU" dirty="0"/>
          </a:p>
        </p:txBody>
      </p:sp>
      <p:sp>
        <p:nvSpPr>
          <p:cNvPr id="5" name="TextBox 4"/>
          <p:cNvSpPr txBox="1"/>
          <p:nvPr/>
        </p:nvSpPr>
        <p:spPr>
          <a:xfrm>
            <a:off x="714348" y="3286124"/>
            <a:ext cx="18573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 smtClean="0"/>
              <a:t>High quality of</a:t>
            </a:r>
          </a:p>
          <a:p>
            <a:pPr algn="ctr"/>
            <a:r>
              <a:rPr lang="en-AU" dirty="0" smtClean="0"/>
              <a:t>teaching</a:t>
            </a:r>
          </a:p>
          <a:p>
            <a:pPr algn="ctr"/>
            <a:r>
              <a:rPr lang="en-AU" dirty="0" smtClean="0"/>
              <a:t>and learning</a:t>
            </a:r>
            <a:endParaRPr lang="en-AU" dirty="0"/>
          </a:p>
        </p:txBody>
      </p:sp>
      <p:sp>
        <p:nvSpPr>
          <p:cNvPr id="6" name="TextBox 5"/>
          <p:cNvSpPr txBox="1"/>
          <p:nvPr/>
        </p:nvSpPr>
        <p:spPr>
          <a:xfrm>
            <a:off x="3214678" y="4286256"/>
            <a:ext cx="2000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 smtClean="0"/>
              <a:t>High quality</a:t>
            </a:r>
          </a:p>
          <a:p>
            <a:pPr algn="ctr"/>
            <a:r>
              <a:rPr lang="en-AU" dirty="0" smtClean="0"/>
              <a:t>work environment</a:t>
            </a:r>
            <a:endParaRPr lang="en-AU" dirty="0"/>
          </a:p>
        </p:txBody>
      </p:sp>
      <p:sp>
        <p:nvSpPr>
          <p:cNvPr id="7" name="TextBox 6"/>
          <p:cNvSpPr txBox="1"/>
          <p:nvPr/>
        </p:nvSpPr>
        <p:spPr>
          <a:xfrm>
            <a:off x="6000760" y="3214686"/>
            <a:ext cx="2000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Meets deadlines to standards specified</a:t>
            </a:r>
            <a:endParaRPr lang="en-AU" dirty="0"/>
          </a:p>
        </p:txBody>
      </p:sp>
      <p:sp>
        <p:nvSpPr>
          <p:cNvPr id="8" name="TextBox 7"/>
          <p:cNvSpPr txBox="1"/>
          <p:nvPr/>
        </p:nvSpPr>
        <p:spPr>
          <a:xfrm>
            <a:off x="1857356" y="5429264"/>
            <a:ext cx="1571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 smtClean="0"/>
              <a:t>Motivated staff</a:t>
            </a:r>
            <a:endParaRPr lang="en-AU" dirty="0"/>
          </a:p>
        </p:txBody>
      </p:sp>
      <p:sp>
        <p:nvSpPr>
          <p:cNvPr id="9" name="TextBox 8"/>
          <p:cNvSpPr txBox="1"/>
          <p:nvPr/>
        </p:nvSpPr>
        <p:spPr>
          <a:xfrm>
            <a:off x="5500694" y="5500702"/>
            <a:ext cx="1357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High Job satisfaction</a:t>
            </a:r>
            <a:endParaRPr lang="en-AU" dirty="0"/>
          </a:p>
        </p:txBody>
      </p:sp>
      <p:sp>
        <p:nvSpPr>
          <p:cNvPr id="10" name="Oval 9"/>
          <p:cNvSpPr/>
          <p:nvPr/>
        </p:nvSpPr>
        <p:spPr>
          <a:xfrm>
            <a:off x="3286116" y="2643182"/>
            <a:ext cx="2000264" cy="928694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Leadership</a:t>
            </a:r>
            <a:r>
              <a:rPr lang="en-AU" dirty="0" smtClean="0"/>
              <a:t> </a:t>
            </a:r>
            <a:r>
              <a:rPr lang="en-A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effectiveness</a:t>
            </a:r>
            <a:endParaRPr lang="en-A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214546" y="2214554"/>
            <a:ext cx="1214446" cy="50006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2357422" y="3429000"/>
            <a:ext cx="1007312" cy="31191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10800000" flipV="1">
            <a:off x="5072066" y="2214554"/>
            <a:ext cx="785818" cy="50006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endCxn id="7" idx="1"/>
          </p:cNvCxnSpPr>
          <p:nvPr/>
        </p:nvCxnSpPr>
        <p:spPr>
          <a:xfrm>
            <a:off x="5214942" y="3357562"/>
            <a:ext cx="785818" cy="18029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endCxn id="6" idx="0"/>
          </p:cNvCxnSpPr>
          <p:nvPr/>
        </p:nvCxnSpPr>
        <p:spPr>
          <a:xfrm rot="5400000">
            <a:off x="3929058" y="3929066"/>
            <a:ext cx="642942" cy="7143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10800000" flipV="1">
            <a:off x="3143240" y="4929198"/>
            <a:ext cx="785818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714876" y="4929198"/>
            <a:ext cx="1071570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929454" y="4572008"/>
            <a:ext cx="12858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>
                <a:solidFill>
                  <a:schemeClr val="bg1">
                    <a:lumMod val="50000"/>
                  </a:schemeClr>
                </a:solidFill>
              </a:rPr>
              <a:t>©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2011</a:t>
            </a:r>
            <a:endParaRPr lang="en-AU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Group work: what are the challenges for leadership in your university? How can you overcome them?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5786" y="1600200"/>
            <a:ext cx="7901014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AU" sz="2400" dirty="0" smtClean="0"/>
              <a:t>“Leadership is ultimately about creating a way for people to </a:t>
            </a:r>
            <a:r>
              <a:rPr lang="en-AU" sz="2400" dirty="0" smtClean="0">
                <a:solidFill>
                  <a:srgbClr val="C00000"/>
                </a:solidFill>
              </a:rPr>
              <a:t>contribute</a:t>
            </a:r>
            <a:r>
              <a:rPr lang="en-AU" sz="2400" dirty="0" smtClean="0"/>
              <a:t> to making extraordinary things happen”</a:t>
            </a:r>
          </a:p>
          <a:p>
            <a:pPr algn="ctr">
              <a:buNone/>
            </a:pPr>
            <a:r>
              <a:rPr lang="en-AU" sz="1800" dirty="0" smtClean="0"/>
              <a:t>Alan Keith, </a:t>
            </a:r>
            <a:r>
              <a:rPr lang="en-AU" sz="1800" i="1" dirty="0" err="1" smtClean="0"/>
              <a:t>Genetech</a:t>
            </a:r>
            <a:r>
              <a:rPr lang="en-AU" sz="1800" i="1" dirty="0" smtClean="0"/>
              <a:t> Corporation</a:t>
            </a:r>
          </a:p>
          <a:p>
            <a:pPr>
              <a:buNone/>
            </a:pPr>
            <a:endParaRPr lang="en-AU" sz="2400" i="1" dirty="0" smtClean="0"/>
          </a:p>
          <a:p>
            <a:pPr>
              <a:buNone/>
            </a:pPr>
            <a:endParaRPr lang="en-AU" sz="2400" i="1" dirty="0" smtClean="0"/>
          </a:p>
          <a:p>
            <a:pPr>
              <a:buNone/>
            </a:pPr>
            <a:endParaRPr lang="en-AU" sz="1800" i="1" dirty="0" smtClean="0"/>
          </a:p>
          <a:p>
            <a:pPr>
              <a:buNone/>
            </a:pPr>
            <a:endParaRPr lang="en-AU" sz="1800" i="1" dirty="0" smtClean="0"/>
          </a:p>
          <a:p>
            <a:pPr>
              <a:buNone/>
            </a:pPr>
            <a:endParaRPr lang="en-AU" sz="10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None/>
            </a:pPr>
            <a:endParaRPr lang="en-AU" sz="1800" i="1" dirty="0" smtClean="0"/>
          </a:p>
          <a:p>
            <a:pPr>
              <a:buNone/>
            </a:pPr>
            <a:endParaRPr lang="en-AU" sz="1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AU" sz="2400" dirty="0" smtClean="0"/>
              <a:t>“Leadership is about</a:t>
            </a:r>
            <a:r>
              <a:rPr lang="en-AU" sz="2400" dirty="0" smtClean="0"/>
              <a:t> </a:t>
            </a:r>
            <a:r>
              <a:rPr lang="en-US" sz="2400" dirty="0" smtClean="0"/>
              <a:t>…</a:t>
            </a:r>
            <a:r>
              <a:rPr lang="en-AU" sz="2400" dirty="0" smtClean="0">
                <a:solidFill>
                  <a:srgbClr val="C00000"/>
                </a:solidFill>
              </a:rPr>
              <a:t>shaping </a:t>
            </a:r>
            <a:r>
              <a:rPr lang="en-AU" sz="2400" dirty="0" smtClean="0">
                <a:solidFill>
                  <a:srgbClr val="C00000"/>
                </a:solidFill>
              </a:rPr>
              <a:t>and elevating the motives and goals </a:t>
            </a:r>
            <a:r>
              <a:rPr lang="en-AU" sz="2400" dirty="0" smtClean="0"/>
              <a:t>of other people in your organisation”</a:t>
            </a:r>
          </a:p>
          <a:p>
            <a:pPr algn="ctr">
              <a:buNone/>
            </a:pPr>
            <a:r>
              <a:rPr lang="en-AU" sz="1800" dirty="0" smtClean="0"/>
              <a:t>Warren </a:t>
            </a:r>
            <a:r>
              <a:rPr lang="en-AU" sz="1800" dirty="0" err="1" smtClean="0"/>
              <a:t>Bennis</a:t>
            </a:r>
            <a:endParaRPr lang="en-AU" sz="1800" dirty="0" smtClean="0"/>
          </a:p>
          <a:p>
            <a:pPr>
              <a:buNone/>
            </a:pPr>
            <a:endParaRPr lang="en-AU" sz="1800" dirty="0" smtClean="0"/>
          </a:p>
          <a:p>
            <a:pPr>
              <a:buNone/>
            </a:pPr>
            <a:endParaRPr lang="en-AU" sz="1800" dirty="0" smtClean="0"/>
          </a:p>
          <a:p>
            <a:pPr>
              <a:buNone/>
            </a:pPr>
            <a:r>
              <a:rPr lang="en-AU" sz="2400" dirty="0" smtClean="0"/>
              <a:t>“The ability to </a:t>
            </a:r>
            <a:r>
              <a:rPr lang="en-AU" sz="2400" dirty="0" smtClean="0">
                <a:solidFill>
                  <a:srgbClr val="C00000"/>
                </a:solidFill>
              </a:rPr>
              <a:t>guide, direct or influence the people </a:t>
            </a:r>
            <a:r>
              <a:rPr lang="en-AU" sz="2400" dirty="0" smtClean="0"/>
              <a:t>with whom you work – usually associated with formally ascribed positions of influence and status within the organisation”</a:t>
            </a:r>
          </a:p>
          <a:p>
            <a:pPr algn="ctr">
              <a:buNone/>
            </a:pPr>
            <a:r>
              <a:rPr lang="en-AU" sz="1800" dirty="0" smtClean="0"/>
              <a:t>John </a:t>
            </a:r>
            <a:r>
              <a:rPr lang="en-AU" sz="1800" dirty="0" err="1" smtClean="0"/>
              <a:t>Gmelch</a:t>
            </a:r>
            <a:endParaRPr lang="en-AU" sz="18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r>
              <a:rPr lang="en-AU" sz="1000" dirty="0" smtClean="0">
                <a:solidFill>
                  <a:schemeClr val="bg1">
                    <a:lumMod val="50000"/>
                  </a:schemeClr>
                </a:solidFill>
              </a:rPr>
              <a:t>©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2011</a:t>
            </a:r>
            <a:endParaRPr lang="en-AU" sz="10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None/>
            </a:pPr>
            <a:endParaRPr lang="en-AU" sz="1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5786" y="785794"/>
            <a:ext cx="7901014" cy="534036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AU" sz="2400" dirty="0" smtClean="0"/>
              <a:t>In academic settings, then, leadership involves:</a:t>
            </a:r>
          </a:p>
          <a:p>
            <a:r>
              <a:rPr lang="en-AU" sz="2400" dirty="0" smtClean="0"/>
              <a:t>Having a </a:t>
            </a:r>
            <a:r>
              <a:rPr lang="en-AU" sz="2400" dirty="0" smtClean="0">
                <a:solidFill>
                  <a:srgbClr val="7030A0"/>
                </a:solidFill>
              </a:rPr>
              <a:t>strong achievable vision</a:t>
            </a:r>
          </a:p>
          <a:p>
            <a:pPr>
              <a:buNone/>
            </a:pPr>
            <a:endParaRPr lang="en-AU" sz="2400" dirty="0" smtClean="0"/>
          </a:p>
          <a:p>
            <a:r>
              <a:rPr lang="en-AU" sz="2400" dirty="0" smtClean="0">
                <a:solidFill>
                  <a:srgbClr val="7030A0"/>
                </a:solidFill>
              </a:rPr>
              <a:t>Communicating the vision</a:t>
            </a:r>
            <a:r>
              <a:rPr lang="en-AU" sz="2400" dirty="0" smtClean="0"/>
              <a:t>, widely and clearly</a:t>
            </a:r>
          </a:p>
          <a:p>
            <a:pPr>
              <a:buNone/>
            </a:pPr>
            <a:endParaRPr lang="en-AU" sz="2400" dirty="0" smtClean="0"/>
          </a:p>
          <a:p>
            <a:r>
              <a:rPr lang="en-AU" sz="2400" dirty="0" smtClean="0"/>
              <a:t>Setting </a:t>
            </a:r>
            <a:r>
              <a:rPr lang="en-AU" sz="2400" dirty="0" smtClean="0">
                <a:solidFill>
                  <a:srgbClr val="7030A0"/>
                </a:solidFill>
              </a:rPr>
              <a:t>clear and challenging goals </a:t>
            </a:r>
            <a:r>
              <a:rPr lang="en-AU" sz="2400" dirty="0" smtClean="0"/>
              <a:t>or objectives</a:t>
            </a:r>
          </a:p>
          <a:p>
            <a:pPr>
              <a:buNone/>
            </a:pPr>
            <a:endParaRPr lang="en-AU" sz="2400" dirty="0" smtClean="0"/>
          </a:p>
          <a:p>
            <a:r>
              <a:rPr lang="en-AU" sz="2400" dirty="0" smtClean="0"/>
              <a:t>Establishing </a:t>
            </a:r>
            <a:r>
              <a:rPr lang="en-AU" sz="2400" dirty="0" smtClean="0">
                <a:solidFill>
                  <a:srgbClr val="7030A0"/>
                </a:solidFill>
              </a:rPr>
              <a:t>a plan for implementation</a:t>
            </a:r>
            <a:r>
              <a:rPr lang="en-AU" sz="2400" dirty="0" smtClean="0"/>
              <a:t>, based on actions, responsibilities and milestones</a:t>
            </a:r>
          </a:p>
          <a:p>
            <a:pPr>
              <a:buNone/>
            </a:pPr>
            <a:endParaRPr lang="en-AU" sz="2400" dirty="0" smtClean="0"/>
          </a:p>
          <a:p>
            <a:r>
              <a:rPr lang="en-AU" sz="2400" dirty="0" smtClean="0">
                <a:solidFill>
                  <a:srgbClr val="7030A0"/>
                </a:solidFill>
              </a:rPr>
              <a:t>Ensuring high quality management </a:t>
            </a:r>
            <a:r>
              <a:rPr lang="en-AU" sz="2400" dirty="0" smtClean="0"/>
              <a:t>of the implementation plan</a:t>
            </a:r>
          </a:p>
          <a:p>
            <a:pPr>
              <a:buNone/>
            </a:pPr>
            <a:r>
              <a:rPr lang="en-AU" sz="1000" dirty="0" smtClean="0">
                <a:solidFill>
                  <a:schemeClr val="bg1">
                    <a:lumMod val="50000"/>
                  </a:schemeClr>
                </a:solidFill>
              </a:rPr>
              <a:t>©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2011</a:t>
            </a:r>
            <a:endParaRPr lang="en-AU" sz="2400" dirty="0" smtClean="0"/>
          </a:p>
          <a:p>
            <a:pPr>
              <a:buNone/>
            </a:pPr>
            <a:endParaRPr lang="en-AU" sz="2400" dirty="0" smtClean="0"/>
          </a:p>
          <a:p>
            <a:endParaRPr lang="en-AU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224" y="714356"/>
            <a:ext cx="7829576" cy="5411807"/>
          </a:xfrm>
        </p:spPr>
        <p:txBody>
          <a:bodyPr>
            <a:normAutofit lnSpcReduction="10000"/>
          </a:bodyPr>
          <a:lstStyle/>
          <a:p>
            <a:r>
              <a:rPr lang="en-AU" sz="2400" dirty="0" smtClean="0">
                <a:solidFill>
                  <a:srgbClr val="7030A0"/>
                </a:solidFill>
              </a:rPr>
              <a:t>Devolving responsibility </a:t>
            </a:r>
            <a:r>
              <a:rPr lang="en-AU" sz="2400" dirty="0" smtClean="0"/>
              <a:t>– trusting your colleagues</a:t>
            </a:r>
          </a:p>
          <a:p>
            <a:pPr>
              <a:buNone/>
            </a:pPr>
            <a:endParaRPr lang="en-AU" sz="2400" dirty="0" smtClean="0"/>
          </a:p>
          <a:p>
            <a:r>
              <a:rPr lang="en-AU" sz="2400" dirty="0" smtClean="0">
                <a:solidFill>
                  <a:srgbClr val="7030A0"/>
                </a:solidFill>
              </a:rPr>
              <a:t>Motivating staff </a:t>
            </a:r>
            <a:r>
              <a:rPr lang="en-AU" sz="2400" dirty="0" smtClean="0"/>
              <a:t>at all levels to contribute and achieve – the pursuit of excellence, feedback and rewards</a:t>
            </a:r>
          </a:p>
          <a:p>
            <a:pPr>
              <a:buNone/>
            </a:pPr>
            <a:endParaRPr lang="en-AU" sz="2400" dirty="0" smtClean="0"/>
          </a:p>
          <a:p>
            <a:r>
              <a:rPr lang="en-AU" sz="2400" dirty="0" smtClean="0"/>
              <a:t>Having good </a:t>
            </a:r>
            <a:r>
              <a:rPr lang="en-AU" sz="2400" dirty="0" smtClean="0">
                <a:solidFill>
                  <a:srgbClr val="7030A0"/>
                </a:solidFill>
              </a:rPr>
              <a:t>monitoring and evaluation </a:t>
            </a:r>
            <a:r>
              <a:rPr lang="en-AU" sz="2400" dirty="0" smtClean="0"/>
              <a:t>systems</a:t>
            </a:r>
          </a:p>
          <a:p>
            <a:endParaRPr lang="en-AU" sz="2400" dirty="0" smtClean="0"/>
          </a:p>
          <a:p>
            <a:r>
              <a:rPr lang="en-AU" sz="2400" dirty="0" smtClean="0">
                <a:solidFill>
                  <a:srgbClr val="7030A0"/>
                </a:solidFill>
              </a:rPr>
              <a:t>Networking</a:t>
            </a:r>
            <a:r>
              <a:rPr lang="en-AU" sz="2400" dirty="0" smtClean="0"/>
              <a:t> with relevant support groups and people – promoting the organisation</a:t>
            </a:r>
          </a:p>
          <a:p>
            <a:pPr>
              <a:buNone/>
            </a:pPr>
            <a:endParaRPr lang="en-AU" sz="2400" dirty="0" smtClean="0"/>
          </a:p>
          <a:p>
            <a:r>
              <a:rPr lang="en-AU" sz="2400" dirty="0" smtClean="0">
                <a:solidFill>
                  <a:srgbClr val="7030A0"/>
                </a:solidFill>
              </a:rPr>
              <a:t>Creativity and innovation </a:t>
            </a:r>
            <a:r>
              <a:rPr lang="en-AU" sz="2400" dirty="0" smtClean="0"/>
              <a:t>– new products, problem solving</a:t>
            </a:r>
          </a:p>
          <a:p>
            <a:pPr>
              <a:buNone/>
            </a:pPr>
            <a:endParaRPr lang="en-AU" sz="2400" dirty="0" smtClean="0"/>
          </a:p>
          <a:p>
            <a:r>
              <a:rPr lang="en-AU" sz="2400" dirty="0" smtClean="0">
                <a:solidFill>
                  <a:srgbClr val="7030A0"/>
                </a:solidFill>
              </a:rPr>
              <a:t>Reflection</a:t>
            </a:r>
            <a:r>
              <a:rPr lang="en-AU" sz="2400" dirty="0" smtClean="0"/>
              <a:t> and </a:t>
            </a:r>
            <a:r>
              <a:rPr lang="en-AU" sz="2400" dirty="0" smtClean="0">
                <a:solidFill>
                  <a:srgbClr val="7030A0"/>
                </a:solidFill>
              </a:rPr>
              <a:t>modification</a:t>
            </a:r>
          </a:p>
          <a:p>
            <a:pPr>
              <a:buNone/>
            </a:pPr>
            <a:r>
              <a:rPr lang="en-AU" sz="1000" dirty="0" smtClean="0">
                <a:solidFill>
                  <a:schemeClr val="bg1">
                    <a:lumMod val="50000"/>
                  </a:schemeClr>
                </a:solidFill>
              </a:rPr>
              <a:t>©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2011</a:t>
            </a:r>
            <a:endParaRPr lang="en-AU" sz="10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None/>
            </a:pPr>
            <a:endParaRPr lang="en-AU" sz="1000" dirty="0" smtClean="0">
              <a:solidFill>
                <a:srgbClr val="7030A0"/>
              </a:solidFill>
            </a:endParaRPr>
          </a:p>
          <a:p>
            <a:endParaRPr lang="en-A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12592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AU" dirty="0" smtClean="0">
                <a:solidFill>
                  <a:srgbClr val="0000FF"/>
                </a:solidFill>
              </a:rPr>
              <a:t>Group work: Does </a:t>
            </a:r>
            <a:r>
              <a:rPr lang="en-AU" dirty="0" smtClean="0">
                <a:solidFill>
                  <a:srgbClr val="0000FF"/>
                </a:solidFill>
              </a:rPr>
              <a:t>leadership differ from management?</a:t>
            </a:r>
          </a:p>
          <a:p>
            <a:pPr algn="ctr">
              <a:buNone/>
            </a:pPr>
            <a:endParaRPr lang="en-AU" dirty="0" smtClean="0">
              <a:solidFill>
                <a:srgbClr val="0000FF"/>
              </a:solidFill>
            </a:endParaRPr>
          </a:p>
          <a:p>
            <a:pPr algn="ctr">
              <a:buNone/>
            </a:pPr>
            <a:r>
              <a:rPr lang="en-AU" dirty="0" smtClean="0">
                <a:solidFill>
                  <a:srgbClr val="0000FF"/>
                </a:solidFill>
              </a:rPr>
              <a:t>And if so, how?</a:t>
            </a:r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endParaRPr lang="en-AU" sz="1000" dirty="0" smtClean="0"/>
          </a:p>
          <a:p>
            <a:pPr>
              <a:buNone/>
            </a:pPr>
            <a:r>
              <a:rPr lang="en-AU" sz="1000" dirty="0" smtClean="0">
                <a:solidFill>
                  <a:schemeClr val="bg1">
                    <a:lumMod val="50000"/>
                  </a:schemeClr>
                </a:solidFill>
              </a:rPr>
              <a:t>©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2011</a:t>
            </a:r>
            <a:endParaRPr lang="en-AU" sz="10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None/>
            </a:pPr>
            <a:endParaRPr lang="en-AU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676</TotalTime>
  <Words>1931</Words>
  <Application>Microsoft Office PowerPoint</Application>
  <PresentationFormat>On-screen Show (4:3)</PresentationFormat>
  <Paragraphs>492</Paragraphs>
  <Slides>45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Office Theme</vt:lpstr>
      <vt:lpstr>Dr Philippa Kelly </vt:lpstr>
      <vt:lpstr>Slide 2</vt:lpstr>
      <vt:lpstr>Slide 3</vt:lpstr>
      <vt:lpstr>What is academic leadership?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Change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leaders</vt:lpstr>
      <vt:lpstr>What do people most look for in a leader? Characteristics in order of priority</vt:lpstr>
      <vt:lpstr>Characteristics of good academic leaders What the research tells us </vt:lpstr>
      <vt:lpstr>Slide 27</vt:lpstr>
      <vt:lpstr>Slide 28</vt:lpstr>
      <vt:lpstr>Slide 29</vt:lpstr>
      <vt:lpstr>Slide 30</vt:lpstr>
      <vt:lpstr>Focus of academic leadership</vt:lpstr>
      <vt:lpstr>The Leadership Cycle</vt:lpstr>
      <vt:lpstr>Developing and communicating the vision</vt:lpstr>
      <vt:lpstr>Slide 34</vt:lpstr>
      <vt:lpstr>Finding your vision</vt:lpstr>
      <vt:lpstr>Slide 36</vt:lpstr>
      <vt:lpstr>Identifying objectives/ goals</vt:lpstr>
      <vt:lpstr>Slide 38</vt:lpstr>
      <vt:lpstr>When developing objectives, leaders must be aware of their stakeholders:</vt:lpstr>
      <vt:lpstr>groupwork</vt:lpstr>
      <vt:lpstr>Developing strategy – the ‘action plan’</vt:lpstr>
      <vt:lpstr>action planl</vt:lpstr>
      <vt:lpstr>Some key issues for academic leadership:</vt:lpstr>
      <vt:lpstr>Judging leadership effectiveness</vt:lpstr>
      <vt:lpstr>challenges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Leadership in academic settings</dc:title>
  <dc:creator> </dc:creator>
  <cp:lastModifiedBy>Paul Dresher</cp:lastModifiedBy>
  <cp:revision>185</cp:revision>
  <dcterms:created xsi:type="dcterms:W3CDTF">2011-04-03T14:21:02Z</dcterms:created>
  <dcterms:modified xsi:type="dcterms:W3CDTF">2011-04-03T14:41:05Z</dcterms:modified>
</cp:coreProperties>
</file>